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 id="2147483664" r:id="rId3"/>
  </p:sldMasterIdLst>
  <p:notesMasterIdLst>
    <p:notesMasterId r:id="rId5"/>
  </p:notesMasterIdLst>
  <p:sldIdLst>
    <p:sldId id="256" r:id="rId4"/>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2026"/>
    <a:srgbClr val="F5F4F4"/>
    <a:srgbClr val="FFFFFF"/>
    <a:srgbClr val="636462"/>
    <a:srgbClr val="23408D"/>
    <a:srgbClr val="CA20D0"/>
    <a:srgbClr val="C83131"/>
    <a:srgbClr val="B8242B"/>
    <a:srgbClr val="263777"/>
    <a:srgbClr val="FAF8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15" autoAdjust="0"/>
    <p:restoredTop sz="94643"/>
  </p:normalViewPr>
  <p:slideViewPr>
    <p:cSldViewPr snapToGrid="0" snapToObjects="1">
      <p:cViewPr varScale="1">
        <p:scale>
          <a:sx n="74" d="100"/>
          <a:sy n="74" d="100"/>
        </p:scale>
        <p:origin x="47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4DA7B-D0B1-3145-A5C3-8987A937B685}" type="datetimeFigureOut">
              <a:rPr lang="en-US" smtClean="0"/>
              <a:t>3/12/2020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8976A-2FF3-1A49-88B7-36B6DC293E2A}" type="slidenum">
              <a:rPr lang="en-US" smtClean="0"/>
              <a:t>‹#›</a:t>
            </a:fld>
            <a:endParaRPr lang="en-US"/>
          </a:p>
        </p:txBody>
      </p:sp>
    </p:spTree>
    <p:extLst>
      <p:ext uri="{BB962C8B-B14F-4D97-AF65-F5344CB8AC3E}">
        <p14:creationId xmlns:p14="http://schemas.microsoft.com/office/powerpoint/2010/main" val="137276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4932623" y="2867136"/>
            <a:ext cx="2627052" cy="7824678"/>
          </a:xfrm>
          <a:prstGeom prst="rect">
            <a:avLst/>
          </a:prstGeom>
          <a:solidFill>
            <a:srgbClr val="F5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lock Arc 25"/>
          <p:cNvSpPr/>
          <p:nvPr userDrawn="1"/>
        </p:nvSpPr>
        <p:spPr>
          <a:xfrm>
            <a:off x="-10063037" y="8971241"/>
            <a:ext cx="21157324" cy="10158460"/>
          </a:xfrm>
          <a:prstGeom prst="blockArc">
            <a:avLst/>
          </a:prstGeom>
          <a:solidFill>
            <a:srgbClr val="CA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8310" r="2897" b="32949"/>
          <a:stretch/>
        </p:blipFill>
        <p:spPr>
          <a:xfrm>
            <a:off x="-264694" y="912248"/>
            <a:ext cx="8256296" cy="233115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3894" y="202182"/>
            <a:ext cx="2073275" cy="517562"/>
          </a:xfrm>
          <a:prstGeom prst="rect">
            <a:avLst/>
          </a:prstGeom>
        </p:spPr>
      </p:pic>
      <p:sp>
        <p:nvSpPr>
          <p:cNvPr id="12" name="TextBox 11"/>
          <p:cNvSpPr txBox="1"/>
          <p:nvPr userDrawn="1"/>
        </p:nvSpPr>
        <p:spPr>
          <a:xfrm>
            <a:off x="267383" y="3670546"/>
            <a:ext cx="2777067" cy="369332"/>
          </a:xfrm>
          <a:prstGeom prst="rect">
            <a:avLst/>
          </a:prstGeom>
          <a:noFill/>
        </p:spPr>
        <p:txBody>
          <a:bodyPr wrap="square" rtlCol="0">
            <a:spAutoFit/>
          </a:bodyPr>
          <a:lstStyle/>
          <a:p>
            <a:r>
              <a:rPr lang="en-US" dirty="0">
                <a:solidFill>
                  <a:srgbClr val="263777"/>
                </a:solidFill>
              </a:rPr>
              <a:t>OUR APPROACH</a:t>
            </a:r>
            <a:r>
              <a:rPr lang="en-US" dirty="0">
                <a:solidFill>
                  <a:srgbClr val="B8242B"/>
                </a:solidFill>
              </a:rPr>
              <a:t>.</a:t>
            </a:r>
          </a:p>
        </p:txBody>
      </p:sp>
      <p:sp>
        <p:nvSpPr>
          <p:cNvPr id="19" name="Rounded Rectangle 18"/>
          <p:cNvSpPr/>
          <p:nvPr userDrawn="1"/>
        </p:nvSpPr>
        <p:spPr>
          <a:xfrm>
            <a:off x="5362199" y="3644508"/>
            <a:ext cx="1686910" cy="1331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625" y="9542307"/>
            <a:ext cx="805082" cy="805082"/>
          </a:xfrm>
          <a:prstGeom prst="rect">
            <a:avLst/>
          </a:prstGeom>
        </p:spPr>
      </p:pic>
      <p:sp>
        <p:nvSpPr>
          <p:cNvPr id="22" name="TextBox 21"/>
          <p:cNvSpPr txBox="1"/>
          <p:nvPr userDrawn="1"/>
        </p:nvSpPr>
        <p:spPr>
          <a:xfrm>
            <a:off x="1398011" y="9619824"/>
            <a:ext cx="3895883" cy="577081"/>
          </a:xfrm>
          <a:prstGeom prst="rect">
            <a:avLst/>
          </a:prstGeom>
          <a:noFill/>
        </p:spPr>
        <p:txBody>
          <a:bodyPr wrap="square" rtlCol="0">
            <a:spAutoFit/>
          </a:bodyPr>
          <a:lstStyle/>
          <a:p>
            <a:r>
              <a:rPr lang="en-US" sz="1050" dirty="0">
                <a:solidFill>
                  <a:schemeClr val="bg1"/>
                </a:solidFill>
              </a:rPr>
              <a:t>Metis Consultants Ltd</a:t>
            </a:r>
          </a:p>
          <a:p>
            <a:r>
              <a:rPr lang="en-US" sz="1050" dirty="0">
                <a:solidFill>
                  <a:schemeClr val="bg1"/>
                </a:solidFill>
              </a:rPr>
              <a:t>Spencer House, 23 Sheen Road, Richmond, London TW9 1BN</a:t>
            </a:r>
            <a:br>
              <a:rPr lang="en-US" sz="1050" dirty="0">
                <a:solidFill>
                  <a:schemeClr val="bg1"/>
                </a:solidFill>
              </a:rPr>
            </a:br>
            <a:r>
              <a:rPr lang="en-US" sz="1050" dirty="0">
                <a:solidFill>
                  <a:schemeClr val="bg1"/>
                </a:solidFill>
              </a:rPr>
              <a:t>t. +44 (0) 20 8948 0249         e. info@metisconsultants.co.uk</a:t>
            </a:r>
          </a:p>
        </p:txBody>
      </p:sp>
      <p:sp>
        <p:nvSpPr>
          <p:cNvPr id="23" name="TextBox 22"/>
          <p:cNvSpPr txBox="1"/>
          <p:nvPr userDrawn="1"/>
        </p:nvSpPr>
        <p:spPr>
          <a:xfrm>
            <a:off x="5203587" y="8052788"/>
            <a:ext cx="2203338" cy="1231106"/>
          </a:xfrm>
          <a:prstGeom prst="rect">
            <a:avLst/>
          </a:prstGeom>
          <a:noFill/>
        </p:spPr>
        <p:txBody>
          <a:bodyPr wrap="square" rtlCol="0">
            <a:spAutoFit/>
          </a:bodyPr>
          <a:lstStyle/>
          <a:p>
            <a:r>
              <a:rPr lang="en-US" sz="1400" dirty="0">
                <a:solidFill>
                  <a:srgbClr val="636462"/>
                </a:solidFill>
              </a:rPr>
              <a:t>For more information and to view further case study examples, please visit </a:t>
            </a:r>
            <a:r>
              <a:rPr lang="en-US" sz="1400" b="1" dirty="0" err="1">
                <a:solidFill>
                  <a:srgbClr val="636462"/>
                </a:solidFill>
              </a:rPr>
              <a:t>metisconsultants.co.uk</a:t>
            </a:r>
            <a:endParaRPr lang="en-US" sz="1400" b="1" dirty="0">
              <a:solidFill>
                <a:srgbClr val="636462"/>
              </a:solidFill>
            </a:endParaRPr>
          </a:p>
          <a:p>
            <a:endParaRPr lang="en-US" dirty="0"/>
          </a:p>
        </p:txBody>
      </p:sp>
      <p:cxnSp>
        <p:nvCxnSpPr>
          <p:cNvPr id="24" name="Straight Connector 23"/>
          <p:cNvCxnSpPr/>
          <p:nvPr userDrawn="1"/>
        </p:nvCxnSpPr>
        <p:spPr>
          <a:xfrm>
            <a:off x="5251713" y="7958624"/>
            <a:ext cx="1972805" cy="0"/>
          </a:xfrm>
          <a:prstGeom prst="line">
            <a:avLst/>
          </a:prstGeom>
          <a:ln w="3175">
            <a:solidFill>
              <a:srgbClr val="23408D"/>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1526" y="1089691"/>
            <a:ext cx="1953723" cy="1953723"/>
          </a:xfrm>
          <a:prstGeom prst="rect">
            <a:avLst/>
          </a:prstGeom>
        </p:spPr>
      </p:pic>
      <p:sp>
        <p:nvSpPr>
          <p:cNvPr id="30" name="Picture Placeholder 29"/>
          <p:cNvSpPr>
            <a:spLocks noGrp="1"/>
          </p:cNvSpPr>
          <p:nvPr>
            <p:ph type="pic" sz="quarter" idx="11"/>
          </p:nvPr>
        </p:nvSpPr>
        <p:spPr>
          <a:xfrm>
            <a:off x="5610671" y="3701764"/>
            <a:ext cx="1231200" cy="1230313"/>
          </a:xfrm>
        </p:spPr>
        <p:txBody>
          <a:bodyPr/>
          <a:lstStyle/>
          <a:p>
            <a:pPr marL="188984" marR="0" lvl="0" indent="-188984" algn="l" defTabSz="755934" rtl="0" eaLnBrk="1" fontAlgn="auto" latinLnBrk="0" hangingPunct="1">
              <a:lnSpc>
                <a:spcPct val="100000"/>
              </a:lnSpc>
              <a:spcBef>
                <a:spcPts val="827"/>
              </a:spcBef>
              <a:spcAft>
                <a:spcPts val="0"/>
              </a:spcAft>
              <a:buClrTx/>
              <a:buSzTx/>
              <a:buFont typeface="Arial" panose="020B0604020202020204" pitchFamily="34" charset="0"/>
              <a:buNone/>
              <a:tabLst/>
              <a:defRPr/>
            </a:pPr>
            <a:endParaRPr lang="en-US" dirty="0"/>
          </a:p>
        </p:txBody>
      </p:sp>
      <p:cxnSp>
        <p:nvCxnSpPr>
          <p:cNvPr id="29" name="Straight Connector 28"/>
          <p:cNvCxnSpPr/>
          <p:nvPr userDrawn="1"/>
        </p:nvCxnSpPr>
        <p:spPr>
          <a:xfrm>
            <a:off x="5251713" y="9075600"/>
            <a:ext cx="1972805" cy="0"/>
          </a:xfrm>
          <a:prstGeom prst="line">
            <a:avLst/>
          </a:prstGeom>
          <a:ln w="3175">
            <a:solidFill>
              <a:srgbClr val="23408D"/>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hasCustomPrompt="1"/>
          </p:nvPr>
        </p:nvSpPr>
        <p:spPr>
          <a:xfrm>
            <a:off x="2870259" y="1288090"/>
            <a:ext cx="4111904" cy="360265"/>
          </a:xfrm>
        </p:spPr>
        <p:txBody>
          <a:bodyPr anchor="t" anchorCtr="0"/>
          <a:lstStyle/>
          <a:p>
            <a:r>
              <a:rPr lang="en-US" dirty="0"/>
              <a:t>Case Study Heading</a:t>
            </a:r>
          </a:p>
        </p:txBody>
      </p:sp>
      <p:sp>
        <p:nvSpPr>
          <p:cNvPr id="31" name="Subtitle 2"/>
          <p:cNvSpPr>
            <a:spLocks noGrp="1"/>
          </p:cNvSpPr>
          <p:nvPr>
            <p:ph type="subTitle" idx="1" hasCustomPrompt="1"/>
          </p:nvPr>
        </p:nvSpPr>
        <p:spPr>
          <a:xfrm>
            <a:off x="2870259" y="1702474"/>
            <a:ext cx="4111904" cy="1340939"/>
          </a:xfrm>
        </p:spPr>
        <p:txBody>
          <a:bodyPr anchor="t" anchorCtr="0">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Case study brief</a:t>
            </a:r>
          </a:p>
        </p:txBody>
      </p:sp>
      <p:sp>
        <p:nvSpPr>
          <p:cNvPr id="3" name="Text Placeholder 2"/>
          <p:cNvSpPr>
            <a:spLocks noGrp="1"/>
          </p:cNvSpPr>
          <p:nvPr>
            <p:ph type="body" sz="quarter" idx="13" hasCustomPrompt="1"/>
          </p:nvPr>
        </p:nvSpPr>
        <p:spPr>
          <a:xfrm>
            <a:off x="267383" y="6207333"/>
            <a:ext cx="3589337" cy="372385"/>
          </a:xfrm>
        </p:spPr>
        <p:txBody>
          <a:bodyPr>
            <a:noAutofit/>
          </a:bodyPr>
          <a:lstStyle>
            <a:lvl1pPr marL="0" marR="0" indent="0" algn="l" defTabSz="755934" rtl="0" eaLnBrk="1" fontAlgn="auto" latinLnBrk="0" hangingPunct="1">
              <a:lnSpc>
                <a:spcPct val="100000"/>
              </a:lnSpc>
              <a:spcBef>
                <a:spcPts val="827"/>
              </a:spcBef>
              <a:spcAft>
                <a:spcPts val="0"/>
              </a:spcAft>
              <a:buClrTx/>
              <a:buSzTx/>
              <a:buFontTx/>
              <a:buNone/>
              <a:tabLst/>
              <a:defRPr sz="1800" baseline="0">
                <a:solidFill>
                  <a:srgbClr val="23408D"/>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marL="0" marR="0" lvl="0" indent="0" algn="l" defTabSz="755934" rtl="0" eaLnBrk="1" fontAlgn="auto" latinLnBrk="0" hangingPunct="1">
              <a:lnSpc>
                <a:spcPct val="100000"/>
              </a:lnSpc>
              <a:spcBef>
                <a:spcPts val="827"/>
              </a:spcBef>
              <a:spcAft>
                <a:spcPts val="0"/>
              </a:spcAft>
              <a:buClrTx/>
              <a:buSzTx/>
              <a:buFontTx/>
              <a:buNone/>
              <a:tabLst/>
              <a:defRPr/>
            </a:pPr>
            <a:r>
              <a:rPr lang="en-US" dirty="0"/>
              <a:t>PROJECT OUTCOMES</a:t>
            </a:r>
            <a:r>
              <a:rPr lang="en-US" dirty="0">
                <a:solidFill>
                  <a:srgbClr val="B8242B"/>
                </a:solidFill>
              </a:rPr>
              <a:t>.</a:t>
            </a:r>
          </a:p>
          <a:p>
            <a:pPr lvl="0"/>
            <a:endParaRPr lang="en-US" dirty="0"/>
          </a:p>
        </p:txBody>
      </p:sp>
      <p:sp>
        <p:nvSpPr>
          <p:cNvPr id="16" name="Text Placeholder 15"/>
          <p:cNvSpPr>
            <a:spLocks noGrp="1"/>
          </p:cNvSpPr>
          <p:nvPr>
            <p:ph type="body" sz="quarter" idx="18" hasCustomPrompt="1"/>
          </p:nvPr>
        </p:nvSpPr>
        <p:spPr>
          <a:xfrm>
            <a:off x="266700" y="4040188"/>
            <a:ext cx="4351338" cy="2311041"/>
          </a:xfrm>
        </p:spPr>
        <p:txBody>
          <a:bodyPr>
            <a:normAutofit/>
          </a:bodyPr>
          <a:lstStyle>
            <a:lvl1pPr marL="171450" indent="-171450">
              <a:lnSpc>
                <a:spcPct val="100000"/>
              </a:lnSpc>
              <a:spcBef>
                <a:spcPts val="0"/>
              </a:spcBef>
              <a:spcAft>
                <a:spcPts val="400"/>
              </a:spcAft>
              <a:buClr>
                <a:srgbClr val="CA2026"/>
              </a:buClr>
              <a:buFont typeface="Arial" charset="0"/>
              <a:buChar char="•"/>
              <a:defRPr sz="1100">
                <a:solidFill>
                  <a:schemeClr val="tx1"/>
                </a:solidFill>
              </a:defRPr>
            </a:lvl1pPr>
          </a:lstStyle>
          <a:p>
            <a:pPr lvl="0"/>
            <a:r>
              <a:rPr lang="en-US" dirty="0"/>
              <a:t>Bullet point</a:t>
            </a:r>
          </a:p>
          <a:p>
            <a:pPr lvl="0"/>
            <a:r>
              <a:rPr lang="en-US" dirty="0"/>
              <a:t>Bullet point</a:t>
            </a:r>
          </a:p>
        </p:txBody>
      </p:sp>
      <p:sp>
        <p:nvSpPr>
          <p:cNvPr id="32" name="Text Placeholder 15"/>
          <p:cNvSpPr>
            <a:spLocks noGrp="1"/>
          </p:cNvSpPr>
          <p:nvPr>
            <p:ph type="body" sz="quarter" idx="19" hasCustomPrompt="1"/>
          </p:nvPr>
        </p:nvSpPr>
        <p:spPr>
          <a:xfrm>
            <a:off x="266700" y="6579718"/>
            <a:ext cx="4351338" cy="2022475"/>
          </a:xfrm>
        </p:spPr>
        <p:txBody>
          <a:bodyPr>
            <a:normAutofit/>
          </a:bodyPr>
          <a:lstStyle>
            <a:lvl1pPr marL="171450" indent="-171450">
              <a:lnSpc>
                <a:spcPct val="100000"/>
              </a:lnSpc>
              <a:spcBef>
                <a:spcPts val="0"/>
              </a:spcBef>
              <a:spcAft>
                <a:spcPts val="400"/>
              </a:spcAft>
              <a:buClr>
                <a:srgbClr val="CA2026"/>
              </a:buClr>
              <a:buFont typeface="Arial" charset="0"/>
              <a:buChar char="•"/>
              <a:defRPr sz="1100">
                <a:solidFill>
                  <a:schemeClr val="tx1"/>
                </a:solidFill>
              </a:defRPr>
            </a:lvl1pPr>
          </a:lstStyle>
          <a:p>
            <a:pPr lvl="0"/>
            <a:r>
              <a:rPr lang="en-US" dirty="0"/>
              <a:t>Bullet point</a:t>
            </a:r>
          </a:p>
          <a:p>
            <a:pPr lvl="0"/>
            <a:r>
              <a:rPr lang="en-US" dirty="0"/>
              <a:t>Bullet point</a:t>
            </a:r>
          </a:p>
        </p:txBody>
      </p:sp>
      <p:sp>
        <p:nvSpPr>
          <p:cNvPr id="27" name="Text Placeholder 9"/>
          <p:cNvSpPr>
            <a:spLocks noGrp="1"/>
          </p:cNvSpPr>
          <p:nvPr>
            <p:ph type="body" sz="quarter" idx="16" hasCustomPrompt="1"/>
          </p:nvPr>
        </p:nvSpPr>
        <p:spPr>
          <a:xfrm>
            <a:off x="5203587" y="5681345"/>
            <a:ext cx="2163582" cy="771525"/>
          </a:xfrm>
        </p:spPr>
        <p:txBody>
          <a:bodyPr/>
          <a:lstStyle>
            <a:lvl1pPr>
              <a:spcBef>
                <a:spcPts val="0"/>
              </a:spcBef>
              <a:defRPr/>
            </a:lvl1pPr>
          </a:lstStyle>
          <a:p>
            <a:r>
              <a:rPr lang="en-US" sz="1200" b="1" dirty="0">
                <a:solidFill>
                  <a:srgbClr val="636462"/>
                </a:solidFill>
              </a:rPr>
              <a:t>Client Contact</a:t>
            </a:r>
            <a:br>
              <a:rPr lang="en-US" sz="1200" b="1" dirty="0">
                <a:solidFill>
                  <a:srgbClr val="636462"/>
                </a:solidFill>
              </a:rPr>
            </a:br>
            <a:r>
              <a:rPr lang="en-US" sz="1200" dirty="0">
                <a:solidFill>
                  <a:srgbClr val="636462"/>
                </a:solidFill>
              </a:rPr>
              <a:t>Client name</a:t>
            </a:r>
            <a:br>
              <a:rPr lang="en-US" sz="1200" dirty="0">
                <a:solidFill>
                  <a:srgbClr val="636462"/>
                </a:solidFill>
              </a:rPr>
            </a:br>
            <a:r>
              <a:rPr lang="en-US" sz="1200" dirty="0">
                <a:solidFill>
                  <a:srgbClr val="636462"/>
                </a:solidFill>
              </a:rPr>
              <a:t>Title</a:t>
            </a:r>
          </a:p>
          <a:p>
            <a:pPr lvl="0"/>
            <a:endParaRPr lang="en-US" dirty="0"/>
          </a:p>
        </p:txBody>
      </p:sp>
      <p:sp>
        <p:nvSpPr>
          <p:cNvPr id="28" name="Text Placeholder 12"/>
          <p:cNvSpPr>
            <a:spLocks noGrp="1"/>
          </p:cNvSpPr>
          <p:nvPr>
            <p:ph type="body" sz="quarter" idx="17" hasCustomPrompt="1"/>
          </p:nvPr>
        </p:nvSpPr>
        <p:spPr>
          <a:xfrm>
            <a:off x="5203587" y="6589713"/>
            <a:ext cx="2203338" cy="1263086"/>
          </a:xfrm>
        </p:spPr>
        <p:txBody>
          <a:bodyPr/>
          <a:lstStyle>
            <a:lvl1pPr>
              <a:spcBef>
                <a:spcPts val="0"/>
              </a:spcBef>
              <a:defRPr baseline="0"/>
            </a:lvl1pPr>
          </a:lstStyle>
          <a:p>
            <a:r>
              <a:rPr lang="en-US" sz="1200" b="1" dirty="0">
                <a:solidFill>
                  <a:srgbClr val="636462"/>
                </a:solidFill>
              </a:rPr>
              <a:t>Project Contact</a:t>
            </a:r>
            <a:br>
              <a:rPr lang="en-US" sz="1200" b="1" dirty="0">
                <a:solidFill>
                  <a:srgbClr val="636462"/>
                </a:solidFill>
              </a:rPr>
            </a:br>
            <a:r>
              <a:rPr lang="en-US" sz="1200" dirty="0">
                <a:solidFill>
                  <a:srgbClr val="636462"/>
                </a:solidFill>
                <a:latin typeface="Calibri" charset="0"/>
                <a:ea typeface="Calibri" charset="0"/>
                <a:cs typeface="Calibri" charset="0"/>
              </a:rPr>
              <a:t>Metis contact name</a:t>
            </a:r>
            <a:br>
              <a:rPr lang="en-US" sz="1200" dirty="0">
                <a:solidFill>
                  <a:srgbClr val="636462"/>
                </a:solidFill>
                <a:latin typeface="Calibri" charset="0"/>
                <a:ea typeface="Calibri" charset="0"/>
                <a:cs typeface="Calibri" charset="0"/>
              </a:rPr>
            </a:br>
            <a:r>
              <a:rPr lang="en-US" sz="1200" dirty="0">
                <a:solidFill>
                  <a:srgbClr val="636462"/>
                </a:solidFill>
                <a:latin typeface="Calibri" charset="0"/>
                <a:ea typeface="Calibri" charset="0"/>
                <a:cs typeface="Calibri" charset="0"/>
              </a:rPr>
              <a:t>Title</a:t>
            </a:r>
            <a:br>
              <a:rPr lang="en-US" sz="1200" dirty="0">
                <a:solidFill>
                  <a:srgbClr val="636462"/>
                </a:solidFill>
                <a:latin typeface="Calibri" charset="0"/>
                <a:ea typeface="Calibri" charset="0"/>
                <a:cs typeface="Calibri" charset="0"/>
              </a:rPr>
            </a:br>
            <a:r>
              <a:rPr lang="en-US" sz="1200" dirty="0">
                <a:solidFill>
                  <a:srgbClr val="636462"/>
                </a:solidFill>
                <a:latin typeface="Calibri" charset="0"/>
                <a:ea typeface="Calibri" charset="0"/>
                <a:cs typeface="Calibri" charset="0"/>
              </a:rPr>
              <a:t>email address</a:t>
            </a:r>
            <a:endParaRPr lang="en-US" sz="1400" dirty="0">
              <a:solidFill>
                <a:srgbClr val="636462"/>
              </a:solidFill>
              <a:latin typeface="Calibri" charset="0"/>
              <a:ea typeface="Calibri" charset="0"/>
              <a:cs typeface="Calibri" charset="0"/>
            </a:endParaRPr>
          </a:p>
          <a:p>
            <a:pPr lvl="0"/>
            <a:endParaRPr lang="en-US" dirty="0"/>
          </a:p>
        </p:txBody>
      </p:sp>
      <p:sp>
        <p:nvSpPr>
          <p:cNvPr id="11" name="Text Placeholder 10"/>
          <p:cNvSpPr>
            <a:spLocks noGrp="1"/>
          </p:cNvSpPr>
          <p:nvPr>
            <p:ph type="body" sz="quarter" idx="20" hasCustomPrompt="1"/>
          </p:nvPr>
        </p:nvSpPr>
        <p:spPr>
          <a:xfrm>
            <a:off x="5203825" y="5184000"/>
            <a:ext cx="2163763" cy="479425"/>
          </a:xfrm>
        </p:spPr>
        <p:txBody>
          <a:bodyPr/>
          <a:lstStyle>
            <a:lvl1pPr>
              <a:defRPr sz="1600"/>
            </a:lvl1pPr>
          </a:lstStyle>
          <a:p>
            <a:pPr lvl="0"/>
            <a:r>
              <a:rPr lang="en-US" dirty="0"/>
              <a:t>Client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6DFDB-6DAA-ED48-8EB3-767C281D4FFC}"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84B3B-310B-6142-91EC-A1DC81BA711D}" type="slidenum">
              <a:rPr lang="en-US" smtClean="0"/>
              <a:t>‹#›</a:t>
            </a:fld>
            <a:endParaRPr lang="en-US"/>
          </a:p>
        </p:txBody>
      </p:sp>
    </p:spTree>
    <p:extLst>
      <p:ext uri="{BB962C8B-B14F-4D97-AF65-F5344CB8AC3E}">
        <p14:creationId xmlns:p14="http://schemas.microsoft.com/office/powerpoint/2010/main" val="168199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00" y="712788"/>
            <a:ext cx="2438400" cy="24955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213100" y="1539875"/>
            <a:ext cx="3827463" cy="7597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86DFDB-6DAA-ED48-8EB3-767C281D4FFC}"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84B3B-310B-6142-91EC-A1DC81BA711D}" type="slidenum">
              <a:rPr lang="en-US" smtClean="0"/>
              <a:t>‹#›</a:t>
            </a:fld>
            <a:endParaRPr lang="en-US"/>
          </a:p>
        </p:txBody>
      </p:sp>
    </p:spTree>
    <p:extLst>
      <p:ext uri="{BB962C8B-B14F-4D97-AF65-F5344CB8AC3E}">
        <p14:creationId xmlns:p14="http://schemas.microsoft.com/office/powerpoint/2010/main" val="199295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00" y="712788"/>
            <a:ext cx="2438400" cy="24955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213100" y="1539875"/>
            <a:ext cx="3827463" cy="759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86DFDB-6DAA-ED48-8EB3-767C281D4FFC}"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84B3B-310B-6142-91EC-A1DC81BA711D}" type="slidenum">
              <a:rPr lang="en-US" smtClean="0"/>
              <a:t>‹#›</a:t>
            </a:fld>
            <a:endParaRPr lang="en-US"/>
          </a:p>
        </p:txBody>
      </p:sp>
    </p:spTree>
    <p:extLst>
      <p:ext uri="{BB962C8B-B14F-4D97-AF65-F5344CB8AC3E}">
        <p14:creationId xmlns:p14="http://schemas.microsoft.com/office/powerpoint/2010/main" val="129782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6DFDB-6DAA-ED48-8EB3-767C281D4FFC}"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84B3B-310B-6142-91EC-A1DC81BA711D}" type="slidenum">
              <a:rPr lang="en-US" smtClean="0"/>
              <a:t>‹#›</a:t>
            </a:fld>
            <a:endParaRPr lang="en-US"/>
          </a:p>
        </p:txBody>
      </p:sp>
    </p:spTree>
    <p:extLst>
      <p:ext uri="{BB962C8B-B14F-4D97-AF65-F5344CB8AC3E}">
        <p14:creationId xmlns:p14="http://schemas.microsoft.com/office/powerpoint/2010/main" val="514128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200" y="569913"/>
            <a:ext cx="1630363" cy="9059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69913"/>
            <a:ext cx="4738687" cy="9059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6DFDB-6DAA-ED48-8EB3-767C281D4FFC}"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84B3B-310B-6142-91EC-A1DC81BA711D}" type="slidenum">
              <a:rPr lang="en-US" smtClean="0"/>
              <a:t>‹#›</a:t>
            </a:fld>
            <a:endParaRPr lang="en-US"/>
          </a:p>
        </p:txBody>
      </p:sp>
    </p:spTree>
    <p:extLst>
      <p:ext uri="{BB962C8B-B14F-4D97-AF65-F5344CB8AC3E}">
        <p14:creationId xmlns:p14="http://schemas.microsoft.com/office/powerpoint/2010/main" val="162386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4563" y="1749425"/>
            <a:ext cx="5670550" cy="3722688"/>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944563" y="5614988"/>
            <a:ext cx="5670550" cy="2582862"/>
          </a:xfrm>
        </p:spPr>
        <p:txBody>
          <a:bodyPr>
            <a:normAutofit/>
          </a:bodyPr>
          <a:lstStyle>
            <a:lvl1pPr marL="0" indent="0" algn="ct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8720A37-EFF4-014E-8E75-501A908A9167}"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C68FF-A0AE-CA45-A4F6-EB1FF37F4E02}" type="slidenum">
              <a:rPr lang="en-US" smtClean="0"/>
              <a:t>‹#›</a:t>
            </a:fld>
            <a:endParaRPr lang="en-US"/>
          </a:p>
        </p:txBody>
      </p:sp>
    </p:spTree>
    <p:extLst>
      <p:ext uri="{BB962C8B-B14F-4D97-AF65-F5344CB8AC3E}">
        <p14:creationId xmlns:p14="http://schemas.microsoft.com/office/powerpoint/2010/main" val="365242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757652" y="3224076"/>
            <a:ext cx="4819650" cy="2560499"/>
          </a:xfrm>
        </p:spPr>
        <p:txBody>
          <a:bodyPr/>
          <a:lstStyle>
            <a:lvl1pPr marL="0" indent="-285750" fontAlgn="base">
              <a:lnSpc>
                <a:spcPct val="100000"/>
              </a:lnSpc>
              <a:spcBef>
                <a:spcPts val="0"/>
              </a:spcBef>
              <a:buClr>
                <a:srgbClr val="636462"/>
              </a:buClr>
              <a:buFont typeface="Arial" charset="0"/>
              <a:buChar char="•"/>
              <a:defRPr sz="2800"/>
            </a:lvl1pPr>
          </a:lstStyle>
          <a:p>
            <a:pPr marL="285750" indent="-285750" fontAlgn="base">
              <a:buClr>
                <a:srgbClr val="636462"/>
              </a:buClr>
              <a:buFont typeface="Arial" charset="0"/>
              <a:buChar char="•"/>
            </a:pPr>
            <a:r>
              <a:rPr lang="en-US" sz="1200" dirty="0">
                <a:solidFill>
                  <a:srgbClr val="636462"/>
                </a:solidFill>
              </a:rPr>
              <a:t>Concept designs enabled the client and stakeholders to </a:t>
            </a:r>
            <a:r>
              <a:rPr lang="en-US" sz="1200" dirty="0" err="1">
                <a:solidFill>
                  <a:srgbClr val="636462"/>
                </a:solidFill>
              </a:rPr>
              <a:t>visualise</a:t>
            </a:r>
            <a:r>
              <a:rPr lang="en-US" sz="1200" dirty="0">
                <a:solidFill>
                  <a:srgbClr val="636462"/>
                </a:solidFill>
              </a:rPr>
              <a:t> the proposed </a:t>
            </a:r>
            <a:r>
              <a:rPr lang="en-US" sz="1200" dirty="0" err="1">
                <a:solidFill>
                  <a:srgbClr val="636462"/>
                </a:solidFill>
              </a:rPr>
              <a:t>SuDS</a:t>
            </a:r>
            <a:r>
              <a:rPr lang="en-US" sz="1200" dirty="0">
                <a:solidFill>
                  <a:srgbClr val="636462"/>
                </a:solidFill>
              </a:rPr>
              <a:t> features and how they would fit into the environment.</a:t>
            </a:r>
          </a:p>
          <a:p>
            <a:pPr marL="285750" indent="-285750" fontAlgn="base">
              <a:buClr>
                <a:srgbClr val="636462"/>
              </a:buClr>
              <a:buFont typeface="Arial" charset="0"/>
              <a:buChar char="•"/>
            </a:pPr>
            <a:r>
              <a:rPr lang="en-US" sz="1200" dirty="0">
                <a:solidFill>
                  <a:srgbClr val="636462"/>
                </a:solidFill>
              </a:rPr>
              <a:t>Intensive stakeholder engagement to ensure project buy-in and secure partnership funding.</a:t>
            </a:r>
          </a:p>
          <a:p>
            <a:pPr marL="285750" indent="-285750" fontAlgn="base">
              <a:buClr>
                <a:srgbClr val="636462"/>
              </a:buClr>
              <a:buFont typeface="Arial" charset="0"/>
              <a:buChar char="•"/>
            </a:pPr>
            <a:r>
              <a:rPr lang="en-US" sz="1200" dirty="0">
                <a:solidFill>
                  <a:srgbClr val="636462"/>
                </a:solidFill>
              </a:rPr>
              <a:t>Integration of educational features in the </a:t>
            </a:r>
            <a:r>
              <a:rPr lang="en-US" sz="1200" dirty="0" err="1">
                <a:solidFill>
                  <a:srgbClr val="636462"/>
                </a:solidFill>
              </a:rPr>
              <a:t>SuDS</a:t>
            </a:r>
            <a:r>
              <a:rPr lang="en-US" sz="1200" dirty="0">
                <a:solidFill>
                  <a:srgbClr val="636462"/>
                </a:solidFill>
              </a:rPr>
              <a:t>.</a:t>
            </a:r>
          </a:p>
          <a:p>
            <a:pPr marL="285750" indent="-285750" fontAlgn="base">
              <a:buClr>
                <a:srgbClr val="636462"/>
              </a:buClr>
              <a:buFont typeface="Arial" charset="0"/>
              <a:buChar char="•"/>
            </a:pPr>
            <a:r>
              <a:rPr lang="en-US" sz="1200" dirty="0">
                <a:solidFill>
                  <a:srgbClr val="636462"/>
                </a:solidFill>
              </a:rPr>
              <a:t>Focus on delivering enhanced environments through improved amenity, biodiversity, aesthetics, air and water quality.</a:t>
            </a:r>
          </a:p>
          <a:p>
            <a:pPr marL="285750" indent="-285750" fontAlgn="base">
              <a:buClr>
                <a:srgbClr val="636462"/>
              </a:buClr>
              <a:buFont typeface="Arial" charset="0"/>
              <a:buChar char="•"/>
            </a:pPr>
            <a:r>
              <a:rPr lang="en-US" sz="1200" dirty="0">
                <a:solidFill>
                  <a:srgbClr val="636462"/>
                </a:solidFill>
              </a:rPr>
              <a:t>Engagement with contractors to create innovative yet buildable features</a:t>
            </a:r>
          </a:p>
        </p:txBody>
      </p:sp>
      <p:sp>
        <p:nvSpPr>
          <p:cNvPr id="4" name="Date Placeholder 3"/>
          <p:cNvSpPr>
            <a:spLocks noGrp="1"/>
          </p:cNvSpPr>
          <p:nvPr>
            <p:ph type="dt" sz="half" idx="10"/>
          </p:nvPr>
        </p:nvSpPr>
        <p:spPr/>
        <p:txBody>
          <a:bodyPr/>
          <a:lstStyle/>
          <a:p>
            <a:fld id="{68720A37-EFF4-014E-8E75-501A908A9167}"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C68FF-A0AE-CA45-A4F6-EB1FF37F4E02}" type="slidenum">
              <a:rPr lang="en-US" smtClean="0"/>
              <a:t>‹#›</a:t>
            </a:fld>
            <a:endParaRPr lang="en-US"/>
          </a:p>
        </p:txBody>
      </p:sp>
    </p:spTree>
    <p:extLst>
      <p:ext uri="{BB962C8B-B14F-4D97-AF65-F5344CB8AC3E}">
        <p14:creationId xmlns:p14="http://schemas.microsoft.com/office/powerpoint/2010/main" val="112962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938" y="2665413"/>
            <a:ext cx="6519862" cy="44481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515938" y="7154863"/>
            <a:ext cx="6519862" cy="23383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0A37-EFF4-014E-8E75-501A908A9167}"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C68FF-A0AE-CA45-A4F6-EB1FF37F4E02}" type="slidenum">
              <a:rPr lang="en-US" smtClean="0"/>
              <a:t>‹#›</a:t>
            </a:fld>
            <a:endParaRPr lang="en-US"/>
          </a:p>
        </p:txBody>
      </p:sp>
    </p:spTree>
    <p:extLst>
      <p:ext uri="{BB962C8B-B14F-4D97-AF65-F5344CB8AC3E}">
        <p14:creationId xmlns:p14="http://schemas.microsoft.com/office/powerpoint/2010/main" val="1898490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113" y="2846388"/>
            <a:ext cx="3184525" cy="6783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856038" y="2846388"/>
            <a:ext cx="3184525" cy="678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20A37-EFF4-014E-8E75-501A908A9167}"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C68FF-A0AE-CA45-A4F6-EB1FF37F4E02}" type="slidenum">
              <a:rPr lang="en-US" smtClean="0"/>
              <a:t>‹#›</a:t>
            </a:fld>
            <a:endParaRPr lang="en-US"/>
          </a:p>
        </p:txBody>
      </p:sp>
    </p:spTree>
    <p:extLst>
      <p:ext uri="{BB962C8B-B14F-4D97-AF65-F5344CB8AC3E}">
        <p14:creationId xmlns:p14="http://schemas.microsoft.com/office/powerpoint/2010/main" val="624697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00" y="569913"/>
            <a:ext cx="6519863" cy="2065337"/>
          </a:xfrm>
        </p:spPr>
        <p:txBody>
          <a:bodyPr/>
          <a:lstStyle/>
          <a:p>
            <a:r>
              <a:rPr lang="en-US"/>
              <a:t>Click to edit Master title style</a:t>
            </a:r>
          </a:p>
        </p:txBody>
      </p:sp>
      <p:sp>
        <p:nvSpPr>
          <p:cNvPr id="3" name="Text Placeholder 2"/>
          <p:cNvSpPr>
            <a:spLocks noGrp="1"/>
          </p:cNvSpPr>
          <p:nvPr>
            <p:ph type="body" idx="1"/>
          </p:nvPr>
        </p:nvSpPr>
        <p:spPr>
          <a:xfrm>
            <a:off x="520700" y="2620963"/>
            <a:ext cx="3198813"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0700" y="3905250"/>
            <a:ext cx="3198813"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463" y="2620963"/>
            <a:ext cx="3213100"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27463" y="3905250"/>
            <a:ext cx="3213100"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720A37-EFF4-014E-8E75-501A908A9167}"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C68FF-A0AE-CA45-A4F6-EB1FF37F4E02}" type="slidenum">
              <a:rPr lang="en-US" smtClean="0"/>
              <a:t>‹#›</a:t>
            </a:fld>
            <a:endParaRPr lang="en-US"/>
          </a:p>
        </p:txBody>
      </p:sp>
    </p:spTree>
    <p:extLst>
      <p:ext uri="{BB962C8B-B14F-4D97-AF65-F5344CB8AC3E}">
        <p14:creationId xmlns:p14="http://schemas.microsoft.com/office/powerpoint/2010/main" val="23902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932623" y="2867136"/>
            <a:ext cx="2627052" cy="7824678"/>
          </a:xfrm>
          <a:prstGeom prst="rect">
            <a:avLst/>
          </a:prstGeom>
          <a:solidFill>
            <a:srgbClr val="F5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rotWithShape="1">
          <a:blip r:embed="rId2">
            <a:extLst>
              <a:ext uri="{28A0092B-C50C-407E-A947-70E740481C1C}">
                <a14:useLocalDpi xmlns:a14="http://schemas.microsoft.com/office/drawing/2010/main" val="0"/>
              </a:ext>
            </a:extLst>
          </a:blip>
          <a:srcRect t="23378" b="22008"/>
          <a:stretch/>
        </p:blipFill>
        <p:spPr>
          <a:xfrm>
            <a:off x="0" y="912248"/>
            <a:ext cx="7559675" cy="2321885"/>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800" y="1090800"/>
            <a:ext cx="1954800" cy="1956497"/>
          </a:xfrm>
          <a:prstGeom prst="rect">
            <a:avLst/>
          </a:prstGeom>
        </p:spPr>
      </p:pic>
      <p:sp>
        <p:nvSpPr>
          <p:cNvPr id="26" name="Block Arc 25"/>
          <p:cNvSpPr/>
          <p:nvPr userDrawn="1"/>
        </p:nvSpPr>
        <p:spPr>
          <a:xfrm>
            <a:off x="-10063037" y="8971241"/>
            <a:ext cx="21157324" cy="10158460"/>
          </a:xfrm>
          <a:prstGeom prst="blockArc">
            <a:avLst/>
          </a:prstGeom>
          <a:solidFill>
            <a:srgbClr val="CA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3894" y="202182"/>
            <a:ext cx="2073275" cy="517562"/>
          </a:xfrm>
          <a:prstGeom prst="rect">
            <a:avLst/>
          </a:prstGeom>
        </p:spPr>
      </p:pic>
      <p:sp>
        <p:nvSpPr>
          <p:cNvPr id="19" name="Rounded Rectangle 18"/>
          <p:cNvSpPr/>
          <p:nvPr userDrawn="1"/>
        </p:nvSpPr>
        <p:spPr>
          <a:xfrm>
            <a:off x="5362199" y="3644508"/>
            <a:ext cx="1686910" cy="1331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5625" y="9542307"/>
            <a:ext cx="805082" cy="805082"/>
          </a:xfrm>
          <a:prstGeom prst="rect">
            <a:avLst/>
          </a:prstGeom>
        </p:spPr>
      </p:pic>
      <p:sp>
        <p:nvSpPr>
          <p:cNvPr id="22" name="TextBox 21"/>
          <p:cNvSpPr txBox="1"/>
          <p:nvPr userDrawn="1"/>
        </p:nvSpPr>
        <p:spPr>
          <a:xfrm>
            <a:off x="1398011" y="9619824"/>
            <a:ext cx="3895883" cy="577081"/>
          </a:xfrm>
          <a:prstGeom prst="rect">
            <a:avLst/>
          </a:prstGeom>
          <a:noFill/>
        </p:spPr>
        <p:txBody>
          <a:bodyPr wrap="square" rtlCol="0">
            <a:spAutoFit/>
          </a:bodyPr>
          <a:lstStyle/>
          <a:p>
            <a:r>
              <a:rPr lang="en-US" sz="1050" dirty="0">
                <a:solidFill>
                  <a:schemeClr val="bg1"/>
                </a:solidFill>
              </a:rPr>
              <a:t>Metis Consultants Ltd</a:t>
            </a:r>
          </a:p>
          <a:p>
            <a:r>
              <a:rPr lang="en-US" sz="1050" dirty="0">
                <a:solidFill>
                  <a:schemeClr val="bg1"/>
                </a:solidFill>
              </a:rPr>
              <a:t>Spencer House, 23 Sheen Road, Richmond, London TW9 1BN</a:t>
            </a:r>
            <a:br>
              <a:rPr lang="en-US" sz="1050" dirty="0">
                <a:solidFill>
                  <a:schemeClr val="bg1"/>
                </a:solidFill>
              </a:rPr>
            </a:br>
            <a:r>
              <a:rPr lang="en-US" sz="1050" dirty="0">
                <a:solidFill>
                  <a:schemeClr val="bg1"/>
                </a:solidFill>
              </a:rPr>
              <a:t>t. +44 (0) 20 8948 0249         e. info@metisconsultants.co.uk</a:t>
            </a:r>
          </a:p>
        </p:txBody>
      </p:sp>
      <p:sp>
        <p:nvSpPr>
          <p:cNvPr id="23" name="TextBox 22"/>
          <p:cNvSpPr txBox="1"/>
          <p:nvPr userDrawn="1"/>
        </p:nvSpPr>
        <p:spPr>
          <a:xfrm>
            <a:off x="5203587" y="8052788"/>
            <a:ext cx="2203338" cy="1231106"/>
          </a:xfrm>
          <a:prstGeom prst="rect">
            <a:avLst/>
          </a:prstGeom>
          <a:noFill/>
        </p:spPr>
        <p:txBody>
          <a:bodyPr wrap="square" rtlCol="0">
            <a:spAutoFit/>
          </a:bodyPr>
          <a:lstStyle/>
          <a:p>
            <a:r>
              <a:rPr lang="en-US" sz="1400" dirty="0">
                <a:solidFill>
                  <a:srgbClr val="636462"/>
                </a:solidFill>
              </a:rPr>
              <a:t>For more information and to view further case study examples, please visit </a:t>
            </a:r>
            <a:r>
              <a:rPr lang="en-US" sz="1400" b="1" dirty="0" err="1">
                <a:solidFill>
                  <a:srgbClr val="636462"/>
                </a:solidFill>
              </a:rPr>
              <a:t>metisconsultants.co.uk</a:t>
            </a:r>
            <a:endParaRPr lang="en-US" sz="1400" b="1" dirty="0">
              <a:solidFill>
                <a:srgbClr val="636462"/>
              </a:solidFill>
            </a:endParaRPr>
          </a:p>
          <a:p>
            <a:endParaRPr lang="en-US" dirty="0"/>
          </a:p>
        </p:txBody>
      </p:sp>
      <p:cxnSp>
        <p:nvCxnSpPr>
          <p:cNvPr id="24" name="Straight Connector 23"/>
          <p:cNvCxnSpPr/>
          <p:nvPr userDrawn="1"/>
        </p:nvCxnSpPr>
        <p:spPr>
          <a:xfrm>
            <a:off x="5251713" y="7958624"/>
            <a:ext cx="1972805" cy="0"/>
          </a:xfrm>
          <a:prstGeom prst="line">
            <a:avLst/>
          </a:prstGeom>
          <a:ln w="3175">
            <a:solidFill>
              <a:srgbClr val="23408D"/>
            </a:solidFill>
          </a:ln>
        </p:spPr>
        <p:style>
          <a:lnRef idx="1">
            <a:schemeClr val="accent1"/>
          </a:lnRef>
          <a:fillRef idx="0">
            <a:schemeClr val="accent1"/>
          </a:fillRef>
          <a:effectRef idx="0">
            <a:schemeClr val="accent1"/>
          </a:effectRef>
          <a:fontRef idx="minor">
            <a:schemeClr val="tx1"/>
          </a:fontRef>
        </p:style>
      </p:cxnSp>
      <p:sp>
        <p:nvSpPr>
          <p:cNvPr id="30" name="Picture Placeholder 29"/>
          <p:cNvSpPr>
            <a:spLocks noGrp="1"/>
          </p:cNvSpPr>
          <p:nvPr>
            <p:ph type="pic" sz="quarter" idx="11"/>
          </p:nvPr>
        </p:nvSpPr>
        <p:spPr>
          <a:xfrm>
            <a:off x="5610671" y="3701764"/>
            <a:ext cx="1231200" cy="1230313"/>
          </a:xfrm>
        </p:spPr>
        <p:txBody>
          <a:bodyPr/>
          <a:lstStyle/>
          <a:p>
            <a:pPr marL="188984" marR="0" lvl="0" indent="-188984" algn="l" defTabSz="755934" rtl="0" eaLnBrk="1" fontAlgn="auto" latinLnBrk="0" hangingPunct="1">
              <a:lnSpc>
                <a:spcPct val="100000"/>
              </a:lnSpc>
              <a:spcBef>
                <a:spcPts val="827"/>
              </a:spcBef>
              <a:spcAft>
                <a:spcPts val="0"/>
              </a:spcAft>
              <a:buClrTx/>
              <a:buSzTx/>
              <a:buFont typeface="Arial" panose="020B0604020202020204" pitchFamily="34" charset="0"/>
              <a:buNone/>
              <a:tabLst/>
              <a:defRPr/>
            </a:pPr>
            <a:endParaRPr lang="en-US" dirty="0"/>
          </a:p>
        </p:txBody>
      </p:sp>
      <p:cxnSp>
        <p:nvCxnSpPr>
          <p:cNvPr id="29" name="Straight Connector 28"/>
          <p:cNvCxnSpPr/>
          <p:nvPr userDrawn="1"/>
        </p:nvCxnSpPr>
        <p:spPr>
          <a:xfrm>
            <a:off x="5251713" y="9075714"/>
            <a:ext cx="1972805" cy="0"/>
          </a:xfrm>
          <a:prstGeom prst="line">
            <a:avLst/>
          </a:prstGeom>
          <a:ln w="3175">
            <a:solidFill>
              <a:srgbClr val="23408D"/>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hasCustomPrompt="1"/>
          </p:nvPr>
        </p:nvSpPr>
        <p:spPr>
          <a:xfrm>
            <a:off x="2870259" y="1288090"/>
            <a:ext cx="4111904" cy="360265"/>
          </a:xfrm>
        </p:spPr>
        <p:txBody>
          <a:bodyPr anchor="t" anchorCtr="0"/>
          <a:lstStyle/>
          <a:p>
            <a:r>
              <a:rPr lang="en-US" dirty="0"/>
              <a:t>Case Study Heading</a:t>
            </a:r>
          </a:p>
        </p:txBody>
      </p:sp>
      <p:sp>
        <p:nvSpPr>
          <p:cNvPr id="31" name="Subtitle 2"/>
          <p:cNvSpPr>
            <a:spLocks noGrp="1"/>
          </p:cNvSpPr>
          <p:nvPr>
            <p:ph type="subTitle" idx="1" hasCustomPrompt="1"/>
          </p:nvPr>
        </p:nvSpPr>
        <p:spPr>
          <a:xfrm>
            <a:off x="2870259" y="1702474"/>
            <a:ext cx="4111904" cy="1340939"/>
          </a:xfrm>
        </p:spPr>
        <p:txBody>
          <a:bodyPr anchor="t" anchorCtr="0">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Case study brief</a:t>
            </a:r>
          </a:p>
        </p:txBody>
      </p:sp>
      <p:sp>
        <p:nvSpPr>
          <p:cNvPr id="34" name="TextBox 33"/>
          <p:cNvSpPr txBox="1"/>
          <p:nvPr userDrawn="1"/>
        </p:nvSpPr>
        <p:spPr>
          <a:xfrm>
            <a:off x="267383" y="3670546"/>
            <a:ext cx="2777067" cy="369332"/>
          </a:xfrm>
          <a:prstGeom prst="rect">
            <a:avLst/>
          </a:prstGeom>
          <a:noFill/>
        </p:spPr>
        <p:txBody>
          <a:bodyPr wrap="square" rtlCol="0">
            <a:spAutoFit/>
          </a:bodyPr>
          <a:lstStyle/>
          <a:p>
            <a:r>
              <a:rPr lang="en-US" dirty="0">
                <a:solidFill>
                  <a:srgbClr val="263777"/>
                </a:solidFill>
              </a:rPr>
              <a:t>OUR APPROACH</a:t>
            </a:r>
            <a:r>
              <a:rPr lang="en-US" dirty="0">
                <a:solidFill>
                  <a:srgbClr val="B8242B"/>
                </a:solidFill>
              </a:rPr>
              <a:t>.</a:t>
            </a:r>
          </a:p>
        </p:txBody>
      </p:sp>
      <p:sp>
        <p:nvSpPr>
          <p:cNvPr id="35" name="Text Placeholder 2"/>
          <p:cNvSpPr>
            <a:spLocks noGrp="1"/>
          </p:cNvSpPr>
          <p:nvPr>
            <p:ph type="body" sz="quarter" idx="13" hasCustomPrompt="1"/>
          </p:nvPr>
        </p:nvSpPr>
        <p:spPr>
          <a:xfrm>
            <a:off x="267383" y="6207333"/>
            <a:ext cx="3589337" cy="372385"/>
          </a:xfrm>
        </p:spPr>
        <p:txBody>
          <a:bodyPr>
            <a:noAutofit/>
          </a:bodyPr>
          <a:lstStyle>
            <a:lvl1pPr marL="0" marR="0" indent="0" algn="l" defTabSz="755934" rtl="0" eaLnBrk="1" fontAlgn="auto" latinLnBrk="0" hangingPunct="1">
              <a:lnSpc>
                <a:spcPct val="100000"/>
              </a:lnSpc>
              <a:spcBef>
                <a:spcPts val="827"/>
              </a:spcBef>
              <a:spcAft>
                <a:spcPts val="0"/>
              </a:spcAft>
              <a:buClrTx/>
              <a:buSzTx/>
              <a:buFontTx/>
              <a:buNone/>
              <a:tabLst/>
              <a:defRPr sz="1800" baseline="0">
                <a:solidFill>
                  <a:srgbClr val="23408D"/>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marL="0" marR="0" lvl="0" indent="0" algn="l" defTabSz="755934" rtl="0" eaLnBrk="1" fontAlgn="auto" latinLnBrk="0" hangingPunct="1">
              <a:lnSpc>
                <a:spcPct val="100000"/>
              </a:lnSpc>
              <a:spcBef>
                <a:spcPts val="827"/>
              </a:spcBef>
              <a:spcAft>
                <a:spcPts val="0"/>
              </a:spcAft>
              <a:buClrTx/>
              <a:buSzTx/>
              <a:buFontTx/>
              <a:buNone/>
              <a:tabLst/>
              <a:defRPr/>
            </a:pPr>
            <a:r>
              <a:rPr lang="en-US" dirty="0"/>
              <a:t>PROJECT OUTCOMES</a:t>
            </a:r>
            <a:r>
              <a:rPr lang="en-US" dirty="0">
                <a:solidFill>
                  <a:srgbClr val="B8242B"/>
                </a:solidFill>
              </a:rPr>
              <a:t>.</a:t>
            </a:r>
          </a:p>
          <a:p>
            <a:pPr lvl="0"/>
            <a:endParaRPr lang="en-US" dirty="0"/>
          </a:p>
        </p:txBody>
      </p:sp>
      <p:sp>
        <p:nvSpPr>
          <p:cNvPr id="36" name="Text Placeholder 15"/>
          <p:cNvSpPr>
            <a:spLocks noGrp="1"/>
          </p:cNvSpPr>
          <p:nvPr>
            <p:ph type="body" sz="quarter" idx="18" hasCustomPrompt="1"/>
          </p:nvPr>
        </p:nvSpPr>
        <p:spPr>
          <a:xfrm>
            <a:off x="266700" y="4040188"/>
            <a:ext cx="4351338" cy="2391213"/>
          </a:xfrm>
        </p:spPr>
        <p:txBody>
          <a:bodyPr>
            <a:normAutofit/>
          </a:bodyPr>
          <a:lstStyle>
            <a:lvl1pPr marL="171450" indent="-171450">
              <a:lnSpc>
                <a:spcPct val="100000"/>
              </a:lnSpc>
              <a:spcBef>
                <a:spcPts val="0"/>
              </a:spcBef>
              <a:spcAft>
                <a:spcPts val="400"/>
              </a:spcAft>
              <a:buClr>
                <a:srgbClr val="CA2026"/>
              </a:buClr>
              <a:buFont typeface="Arial" charset="0"/>
              <a:buChar char="•"/>
              <a:defRPr sz="1100">
                <a:solidFill>
                  <a:schemeClr val="tx1"/>
                </a:solidFill>
              </a:defRPr>
            </a:lvl1pPr>
          </a:lstStyle>
          <a:p>
            <a:pPr lvl="0"/>
            <a:r>
              <a:rPr lang="en-US" dirty="0"/>
              <a:t>Bullet point</a:t>
            </a:r>
          </a:p>
          <a:p>
            <a:pPr lvl="0"/>
            <a:r>
              <a:rPr lang="en-US" dirty="0"/>
              <a:t>Bullet point</a:t>
            </a:r>
          </a:p>
        </p:txBody>
      </p:sp>
      <p:sp>
        <p:nvSpPr>
          <p:cNvPr id="37" name="Text Placeholder 15"/>
          <p:cNvSpPr>
            <a:spLocks noGrp="1"/>
          </p:cNvSpPr>
          <p:nvPr>
            <p:ph type="body" sz="quarter" idx="19" hasCustomPrompt="1"/>
          </p:nvPr>
        </p:nvSpPr>
        <p:spPr>
          <a:xfrm>
            <a:off x="266700" y="6579718"/>
            <a:ext cx="4351338" cy="2022475"/>
          </a:xfrm>
        </p:spPr>
        <p:txBody>
          <a:bodyPr>
            <a:normAutofit/>
          </a:bodyPr>
          <a:lstStyle>
            <a:lvl1pPr marL="171450" indent="-171450">
              <a:lnSpc>
                <a:spcPct val="100000"/>
              </a:lnSpc>
              <a:spcBef>
                <a:spcPts val="0"/>
              </a:spcBef>
              <a:spcAft>
                <a:spcPts val="400"/>
              </a:spcAft>
              <a:buClr>
                <a:srgbClr val="CA2026"/>
              </a:buClr>
              <a:buFont typeface="Arial" charset="0"/>
              <a:buChar char="•"/>
              <a:defRPr sz="1100">
                <a:solidFill>
                  <a:schemeClr val="tx1"/>
                </a:solidFill>
              </a:defRPr>
            </a:lvl1pPr>
          </a:lstStyle>
          <a:p>
            <a:pPr lvl="0"/>
            <a:r>
              <a:rPr lang="en-US" dirty="0"/>
              <a:t>Bullet point</a:t>
            </a:r>
          </a:p>
          <a:p>
            <a:pPr lvl="0"/>
            <a:r>
              <a:rPr lang="en-US" dirty="0"/>
              <a:t>Bullet point</a:t>
            </a:r>
          </a:p>
        </p:txBody>
      </p:sp>
      <p:sp>
        <p:nvSpPr>
          <p:cNvPr id="25" name="Text Placeholder 9"/>
          <p:cNvSpPr>
            <a:spLocks noGrp="1"/>
          </p:cNvSpPr>
          <p:nvPr>
            <p:ph type="body" sz="quarter" idx="16" hasCustomPrompt="1"/>
          </p:nvPr>
        </p:nvSpPr>
        <p:spPr>
          <a:xfrm>
            <a:off x="5203587" y="5681345"/>
            <a:ext cx="2163582" cy="771525"/>
          </a:xfrm>
        </p:spPr>
        <p:txBody>
          <a:bodyPr/>
          <a:lstStyle>
            <a:lvl1pPr>
              <a:spcBef>
                <a:spcPts val="0"/>
              </a:spcBef>
              <a:defRPr/>
            </a:lvl1pPr>
          </a:lstStyle>
          <a:p>
            <a:r>
              <a:rPr lang="en-US" sz="1200" b="1" dirty="0">
                <a:solidFill>
                  <a:srgbClr val="636462"/>
                </a:solidFill>
              </a:rPr>
              <a:t>Client Contact</a:t>
            </a:r>
            <a:br>
              <a:rPr lang="en-US" sz="1200" b="1" dirty="0">
                <a:solidFill>
                  <a:srgbClr val="636462"/>
                </a:solidFill>
              </a:rPr>
            </a:br>
            <a:r>
              <a:rPr lang="en-US" sz="1200" dirty="0">
                <a:solidFill>
                  <a:srgbClr val="636462"/>
                </a:solidFill>
              </a:rPr>
              <a:t>Client name</a:t>
            </a:r>
            <a:br>
              <a:rPr lang="en-US" sz="1200" dirty="0">
                <a:solidFill>
                  <a:srgbClr val="636462"/>
                </a:solidFill>
              </a:rPr>
            </a:br>
            <a:r>
              <a:rPr lang="en-US" sz="1200" dirty="0">
                <a:solidFill>
                  <a:srgbClr val="636462"/>
                </a:solidFill>
              </a:rPr>
              <a:t>Title</a:t>
            </a:r>
          </a:p>
          <a:p>
            <a:pPr lvl="0"/>
            <a:endParaRPr lang="en-US" dirty="0"/>
          </a:p>
        </p:txBody>
      </p:sp>
      <p:sp>
        <p:nvSpPr>
          <p:cNvPr id="27" name="Text Placeholder 12"/>
          <p:cNvSpPr>
            <a:spLocks noGrp="1"/>
          </p:cNvSpPr>
          <p:nvPr>
            <p:ph type="body" sz="quarter" idx="17" hasCustomPrompt="1"/>
          </p:nvPr>
        </p:nvSpPr>
        <p:spPr>
          <a:xfrm>
            <a:off x="5203587" y="6589712"/>
            <a:ext cx="2203338" cy="1272355"/>
          </a:xfrm>
        </p:spPr>
        <p:txBody>
          <a:bodyPr/>
          <a:lstStyle>
            <a:lvl1pPr>
              <a:spcBef>
                <a:spcPts val="0"/>
              </a:spcBef>
              <a:defRPr baseline="0"/>
            </a:lvl1pPr>
          </a:lstStyle>
          <a:p>
            <a:r>
              <a:rPr lang="en-US" sz="1200" b="1" dirty="0">
                <a:solidFill>
                  <a:srgbClr val="636462"/>
                </a:solidFill>
              </a:rPr>
              <a:t>Project Contact</a:t>
            </a:r>
            <a:br>
              <a:rPr lang="en-US" sz="1200" b="1" dirty="0">
                <a:solidFill>
                  <a:srgbClr val="636462"/>
                </a:solidFill>
              </a:rPr>
            </a:br>
            <a:r>
              <a:rPr lang="en-US" sz="1200" dirty="0">
                <a:solidFill>
                  <a:srgbClr val="636462"/>
                </a:solidFill>
                <a:latin typeface="Calibri" charset="0"/>
                <a:ea typeface="Calibri" charset="0"/>
                <a:cs typeface="Calibri" charset="0"/>
              </a:rPr>
              <a:t>Metis contact name</a:t>
            </a:r>
            <a:br>
              <a:rPr lang="en-US" sz="1200" dirty="0">
                <a:solidFill>
                  <a:srgbClr val="636462"/>
                </a:solidFill>
                <a:latin typeface="Calibri" charset="0"/>
                <a:ea typeface="Calibri" charset="0"/>
                <a:cs typeface="Calibri" charset="0"/>
              </a:rPr>
            </a:br>
            <a:r>
              <a:rPr lang="en-US" sz="1200" dirty="0">
                <a:solidFill>
                  <a:srgbClr val="636462"/>
                </a:solidFill>
                <a:latin typeface="Calibri" charset="0"/>
                <a:ea typeface="Calibri" charset="0"/>
                <a:cs typeface="Calibri" charset="0"/>
              </a:rPr>
              <a:t>Title</a:t>
            </a:r>
            <a:br>
              <a:rPr lang="en-US" sz="1200" dirty="0">
                <a:solidFill>
                  <a:srgbClr val="636462"/>
                </a:solidFill>
                <a:latin typeface="Calibri" charset="0"/>
                <a:ea typeface="Calibri" charset="0"/>
                <a:cs typeface="Calibri" charset="0"/>
              </a:rPr>
            </a:br>
            <a:r>
              <a:rPr lang="en-US" sz="1200" dirty="0">
                <a:solidFill>
                  <a:srgbClr val="636462"/>
                </a:solidFill>
                <a:latin typeface="Calibri" charset="0"/>
                <a:ea typeface="Calibri" charset="0"/>
                <a:cs typeface="Calibri" charset="0"/>
              </a:rPr>
              <a:t>email address</a:t>
            </a:r>
            <a:endParaRPr lang="en-US" sz="1400" dirty="0">
              <a:solidFill>
                <a:srgbClr val="636462"/>
              </a:solidFill>
              <a:latin typeface="Calibri" charset="0"/>
              <a:ea typeface="Calibri" charset="0"/>
              <a:cs typeface="Calibri" charset="0"/>
            </a:endParaRPr>
          </a:p>
          <a:p>
            <a:pPr lvl="0"/>
            <a:endParaRPr lang="en-US" dirty="0"/>
          </a:p>
        </p:txBody>
      </p:sp>
      <p:sp>
        <p:nvSpPr>
          <p:cNvPr id="5" name="Text Placeholder 4"/>
          <p:cNvSpPr>
            <a:spLocks noGrp="1"/>
          </p:cNvSpPr>
          <p:nvPr>
            <p:ph type="body" sz="quarter" idx="20" hasCustomPrompt="1"/>
          </p:nvPr>
        </p:nvSpPr>
        <p:spPr>
          <a:xfrm>
            <a:off x="5203825" y="5184000"/>
            <a:ext cx="2163763" cy="487363"/>
          </a:xfrm>
        </p:spPr>
        <p:txBody>
          <a:bodyPr>
            <a:normAutofit/>
          </a:bodyPr>
          <a:lstStyle>
            <a:lvl1pPr>
              <a:defRPr sz="1600"/>
            </a:lvl1pPr>
          </a:lstStyle>
          <a:p>
            <a:pPr lvl="0"/>
            <a:r>
              <a:rPr lang="en-US" dirty="0"/>
              <a:t>Client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720A37-EFF4-014E-8E75-501A908A9167}"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C68FF-A0AE-CA45-A4F6-EB1FF37F4E02}" type="slidenum">
              <a:rPr lang="en-US" smtClean="0"/>
              <a:t>‹#›</a:t>
            </a:fld>
            <a:endParaRPr lang="en-US"/>
          </a:p>
        </p:txBody>
      </p:sp>
    </p:spTree>
    <p:extLst>
      <p:ext uri="{BB962C8B-B14F-4D97-AF65-F5344CB8AC3E}">
        <p14:creationId xmlns:p14="http://schemas.microsoft.com/office/powerpoint/2010/main" val="1578168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20A37-EFF4-014E-8E75-501A908A9167}"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C68FF-A0AE-CA45-A4F6-EB1FF37F4E02}" type="slidenum">
              <a:rPr lang="en-US" smtClean="0"/>
              <a:t>‹#›</a:t>
            </a:fld>
            <a:endParaRPr lang="en-US"/>
          </a:p>
        </p:txBody>
      </p:sp>
    </p:spTree>
    <p:extLst>
      <p:ext uri="{BB962C8B-B14F-4D97-AF65-F5344CB8AC3E}">
        <p14:creationId xmlns:p14="http://schemas.microsoft.com/office/powerpoint/2010/main" val="70216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00" y="712788"/>
            <a:ext cx="2438400" cy="24955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213100" y="1539875"/>
            <a:ext cx="3827463" cy="7597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720A37-EFF4-014E-8E75-501A908A9167}"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C68FF-A0AE-CA45-A4F6-EB1FF37F4E02}" type="slidenum">
              <a:rPr lang="en-US" smtClean="0"/>
              <a:t>‹#›</a:t>
            </a:fld>
            <a:endParaRPr lang="en-US"/>
          </a:p>
        </p:txBody>
      </p:sp>
    </p:spTree>
    <p:extLst>
      <p:ext uri="{BB962C8B-B14F-4D97-AF65-F5344CB8AC3E}">
        <p14:creationId xmlns:p14="http://schemas.microsoft.com/office/powerpoint/2010/main" val="800614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00" y="712788"/>
            <a:ext cx="2438400" cy="24955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213100" y="1539875"/>
            <a:ext cx="3827463" cy="759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720A37-EFF4-014E-8E75-501A908A9167}"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C68FF-A0AE-CA45-A4F6-EB1FF37F4E02}" type="slidenum">
              <a:rPr lang="en-US" smtClean="0"/>
              <a:t>‹#›</a:t>
            </a:fld>
            <a:endParaRPr lang="en-US"/>
          </a:p>
        </p:txBody>
      </p:sp>
    </p:spTree>
    <p:extLst>
      <p:ext uri="{BB962C8B-B14F-4D97-AF65-F5344CB8AC3E}">
        <p14:creationId xmlns:p14="http://schemas.microsoft.com/office/powerpoint/2010/main" val="1943205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720A37-EFF4-014E-8E75-501A908A9167}"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C68FF-A0AE-CA45-A4F6-EB1FF37F4E02}" type="slidenum">
              <a:rPr lang="en-US" smtClean="0"/>
              <a:t>‹#›</a:t>
            </a:fld>
            <a:endParaRPr lang="en-US"/>
          </a:p>
        </p:txBody>
      </p:sp>
    </p:spTree>
    <p:extLst>
      <p:ext uri="{BB962C8B-B14F-4D97-AF65-F5344CB8AC3E}">
        <p14:creationId xmlns:p14="http://schemas.microsoft.com/office/powerpoint/2010/main" val="531803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200" y="569913"/>
            <a:ext cx="1630363" cy="9059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69913"/>
            <a:ext cx="4738687" cy="9059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720A37-EFF4-014E-8E75-501A908A9167}"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C68FF-A0AE-CA45-A4F6-EB1FF37F4E02}" type="slidenum">
              <a:rPr lang="en-US" smtClean="0"/>
              <a:t>‹#›</a:t>
            </a:fld>
            <a:endParaRPr lang="en-US"/>
          </a:p>
        </p:txBody>
      </p:sp>
    </p:spTree>
    <p:extLst>
      <p:ext uri="{BB962C8B-B14F-4D97-AF65-F5344CB8AC3E}">
        <p14:creationId xmlns:p14="http://schemas.microsoft.com/office/powerpoint/2010/main" val="202351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720A37-EFF4-014E-8E75-501A908A9167}"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C68FF-A0AE-CA45-A4F6-EB1FF37F4E02}" type="slidenum">
              <a:rPr lang="en-US" smtClean="0"/>
              <a:t>‹#›</a:t>
            </a:fld>
            <a:endParaRPr lang="en-US"/>
          </a:p>
        </p:txBody>
      </p:sp>
    </p:spTree>
    <p:extLst>
      <p:ext uri="{BB962C8B-B14F-4D97-AF65-F5344CB8AC3E}">
        <p14:creationId xmlns:p14="http://schemas.microsoft.com/office/powerpoint/2010/main" val="145272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4932623" y="2867136"/>
            <a:ext cx="2627052" cy="7824678"/>
          </a:xfrm>
          <a:prstGeom prst="rect">
            <a:avLst/>
          </a:prstGeom>
          <a:solidFill>
            <a:srgbClr val="F5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35908" b="10138"/>
          <a:stretch/>
        </p:blipFill>
        <p:spPr>
          <a:xfrm flipH="1">
            <a:off x="-3810" y="940330"/>
            <a:ext cx="7559675" cy="2293804"/>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800" y="1090800"/>
            <a:ext cx="1954800" cy="1956497"/>
          </a:xfrm>
          <a:prstGeom prst="rect">
            <a:avLst/>
          </a:prstGeom>
        </p:spPr>
      </p:pic>
      <p:sp>
        <p:nvSpPr>
          <p:cNvPr id="26" name="Block Arc 25"/>
          <p:cNvSpPr/>
          <p:nvPr userDrawn="1"/>
        </p:nvSpPr>
        <p:spPr>
          <a:xfrm>
            <a:off x="-10063037" y="8971241"/>
            <a:ext cx="21157324" cy="10158460"/>
          </a:xfrm>
          <a:prstGeom prst="blockArc">
            <a:avLst/>
          </a:prstGeom>
          <a:solidFill>
            <a:srgbClr val="CA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3894" y="202182"/>
            <a:ext cx="2073275" cy="517562"/>
          </a:xfrm>
          <a:prstGeom prst="rect">
            <a:avLst/>
          </a:prstGeom>
        </p:spPr>
      </p:pic>
      <p:sp>
        <p:nvSpPr>
          <p:cNvPr id="19" name="Rounded Rectangle 18"/>
          <p:cNvSpPr/>
          <p:nvPr userDrawn="1"/>
        </p:nvSpPr>
        <p:spPr>
          <a:xfrm>
            <a:off x="5362199" y="3644508"/>
            <a:ext cx="1686910" cy="1331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5625" y="9542307"/>
            <a:ext cx="805082" cy="805082"/>
          </a:xfrm>
          <a:prstGeom prst="rect">
            <a:avLst/>
          </a:prstGeom>
        </p:spPr>
      </p:pic>
      <p:sp>
        <p:nvSpPr>
          <p:cNvPr id="22" name="TextBox 21"/>
          <p:cNvSpPr txBox="1"/>
          <p:nvPr userDrawn="1"/>
        </p:nvSpPr>
        <p:spPr>
          <a:xfrm>
            <a:off x="1398011" y="9619824"/>
            <a:ext cx="3895883" cy="577081"/>
          </a:xfrm>
          <a:prstGeom prst="rect">
            <a:avLst/>
          </a:prstGeom>
          <a:noFill/>
        </p:spPr>
        <p:txBody>
          <a:bodyPr wrap="square" rtlCol="0">
            <a:spAutoFit/>
          </a:bodyPr>
          <a:lstStyle/>
          <a:p>
            <a:r>
              <a:rPr lang="en-US" sz="1050" dirty="0">
                <a:solidFill>
                  <a:schemeClr val="bg1"/>
                </a:solidFill>
              </a:rPr>
              <a:t>Metis Consultants Ltd</a:t>
            </a:r>
          </a:p>
          <a:p>
            <a:r>
              <a:rPr lang="en-US" sz="1050" dirty="0">
                <a:solidFill>
                  <a:schemeClr val="bg1"/>
                </a:solidFill>
              </a:rPr>
              <a:t>Spencer House, 23 Sheen Road, Richmond, London TW9 1BN</a:t>
            </a:r>
            <a:br>
              <a:rPr lang="en-US" sz="1050" dirty="0">
                <a:solidFill>
                  <a:schemeClr val="bg1"/>
                </a:solidFill>
              </a:rPr>
            </a:br>
            <a:r>
              <a:rPr lang="en-US" sz="1050" dirty="0">
                <a:solidFill>
                  <a:schemeClr val="bg1"/>
                </a:solidFill>
              </a:rPr>
              <a:t>t. +44 (0) 20 8948 0249         e. info@metisconsultants.co.uk</a:t>
            </a:r>
          </a:p>
        </p:txBody>
      </p:sp>
      <p:sp>
        <p:nvSpPr>
          <p:cNvPr id="23" name="TextBox 22"/>
          <p:cNvSpPr txBox="1"/>
          <p:nvPr userDrawn="1"/>
        </p:nvSpPr>
        <p:spPr>
          <a:xfrm>
            <a:off x="5203587" y="8052788"/>
            <a:ext cx="2203338" cy="1231106"/>
          </a:xfrm>
          <a:prstGeom prst="rect">
            <a:avLst/>
          </a:prstGeom>
          <a:noFill/>
        </p:spPr>
        <p:txBody>
          <a:bodyPr wrap="square" rtlCol="0">
            <a:spAutoFit/>
          </a:bodyPr>
          <a:lstStyle/>
          <a:p>
            <a:r>
              <a:rPr lang="en-US" sz="1400" dirty="0">
                <a:solidFill>
                  <a:srgbClr val="636462"/>
                </a:solidFill>
              </a:rPr>
              <a:t>For more information and to view further case study examples, please visit </a:t>
            </a:r>
            <a:r>
              <a:rPr lang="en-US" sz="1400" b="1" dirty="0" err="1">
                <a:solidFill>
                  <a:srgbClr val="636462"/>
                </a:solidFill>
              </a:rPr>
              <a:t>metisconsultants.co.uk</a:t>
            </a:r>
            <a:endParaRPr lang="en-US" sz="1400" b="1" dirty="0">
              <a:solidFill>
                <a:srgbClr val="636462"/>
              </a:solidFill>
            </a:endParaRPr>
          </a:p>
          <a:p>
            <a:endParaRPr lang="en-US" dirty="0"/>
          </a:p>
        </p:txBody>
      </p:sp>
      <p:cxnSp>
        <p:nvCxnSpPr>
          <p:cNvPr id="24" name="Straight Connector 23"/>
          <p:cNvCxnSpPr/>
          <p:nvPr userDrawn="1"/>
        </p:nvCxnSpPr>
        <p:spPr>
          <a:xfrm>
            <a:off x="5251713" y="7958624"/>
            <a:ext cx="1972805" cy="0"/>
          </a:xfrm>
          <a:prstGeom prst="line">
            <a:avLst/>
          </a:prstGeom>
          <a:ln w="3175">
            <a:solidFill>
              <a:srgbClr val="23408D"/>
            </a:solidFill>
          </a:ln>
        </p:spPr>
        <p:style>
          <a:lnRef idx="1">
            <a:schemeClr val="accent1"/>
          </a:lnRef>
          <a:fillRef idx="0">
            <a:schemeClr val="accent1"/>
          </a:fillRef>
          <a:effectRef idx="0">
            <a:schemeClr val="accent1"/>
          </a:effectRef>
          <a:fontRef idx="minor">
            <a:schemeClr val="tx1"/>
          </a:fontRef>
        </p:style>
      </p:cxnSp>
      <p:sp>
        <p:nvSpPr>
          <p:cNvPr id="30" name="Picture Placeholder 29"/>
          <p:cNvSpPr>
            <a:spLocks noGrp="1"/>
          </p:cNvSpPr>
          <p:nvPr>
            <p:ph type="pic" sz="quarter" idx="11"/>
          </p:nvPr>
        </p:nvSpPr>
        <p:spPr>
          <a:xfrm>
            <a:off x="5610671" y="3701764"/>
            <a:ext cx="1231200" cy="1230313"/>
          </a:xfrm>
        </p:spPr>
        <p:txBody>
          <a:bodyPr/>
          <a:lstStyle/>
          <a:p>
            <a:pPr marL="188984" marR="0" lvl="0" indent="-188984" algn="l" defTabSz="755934" rtl="0" eaLnBrk="1" fontAlgn="auto" latinLnBrk="0" hangingPunct="1">
              <a:lnSpc>
                <a:spcPct val="100000"/>
              </a:lnSpc>
              <a:spcBef>
                <a:spcPts val="827"/>
              </a:spcBef>
              <a:spcAft>
                <a:spcPts val="0"/>
              </a:spcAft>
              <a:buClrTx/>
              <a:buSzTx/>
              <a:buFont typeface="Arial" panose="020B0604020202020204" pitchFamily="34" charset="0"/>
              <a:buNone/>
              <a:tabLst/>
              <a:defRPr/>
            </a:pPr>
            <a:endParaRPr lang="en-US" dirty="0"/>
          </a:p>
        </p:txBody>
      </p:sp>
      <p:cxnSp>
        <p:nvCxnSpPr>
          <p:cNvPr id="29" name="Straight Connector 28"/>
          <p:cNvCxnSpPr/>
          <p:nvPr userDrawn="1"/>
        </p:nvCxnSpPr>
        <p:spPr>
          <a:xfrm>
            <a:off x="5251713" y="9075600"/>
            <a:ext cx="1972805" cy="0"/>
          </a:xfrm>
          <a:prstGeom prst="line">
            <a:avLst/>
          </a:prstGeom>
          <a:ln w="3175">
            <a:solidFill>
              <a:srgbClr val="23408D"/>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hasCustomPrompt="1"/>
          </p:nvPr>
        </p:nvSpPr>
        <p:spPr>
          <a:xfrm>
            <a:off x="2870259" y="1288090"/>
            <a:ext cx="4111904" cy="360265"/>
          </a:xfrm>
        </p:spPr>
        <p:txBody>
          <a:bodyPr anchor="t" anchorCtr="0"/>
          <a:lstStyle/>
          <a:p>
            <a:r>
              <a:rPr lang="en-US" dirty="0"/>
              <a:t>Case Study Heading</a:t>
            </a:r>
          </a:p>
        </p:txBody>
      </p:sp>
      <p:sp>
        <p:nvSpPr>
          <p:cNvPr id="31" name="Subtitle 2"/>
          <p:cNvSpPr>
            <a:spLocks noGrp="1"/>
          </p:cNvSpPr>
          <p:nvPr>
            <p:ph type="subTitle" idx="1" hasCustomPrompt="1"/>
          </p:nvPr>
        </p:nvSpPr>
        <p:spPr>
          <a:xfrm>
            <a:off x="2870259" y="1702474"/>
            <a:ext cx="4111904" cy="1340939"/>
          </a:xfrm>
        </p:spPr>
        <p:txBody>
          <a:bodyPr anchor="t" anchorCtr="0">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Case study brief</a:t>
            </a:r>
          </a:p>
        </p:txBody>
      </p:sp>
      <p:sp>
        <p:nvSpPr>
          <p:cNvPr id="25" name="TextBox 24"/>
          <p:cNvSpPr txBox="1"/>
          <p:nvPr userDrawn="1"/>
        </p:nvSpPr>
        <p:spPr>
          <a:xfrm>
            <a:off x="267383" y="3670546"/>
            <a:ext cx="2777067" cy="369332"/>
          </a:xfrm>
          <a:prstGeom prst="rect">
            <a:avLst/>
          </a:prstGeom>
          <a:noFill/>
        </p:spPr>
        <p:txBody>
          <a:bodyPr wrap="square" rtlCol="0">
            <a:spAutoFit/>
          </a:bodyPr>
          <a:lstStyle/>
          <a:p>
            <a:r>
              <a:rPr lang="en-US" dirty="0">
                <a:solidFill>
                  <a:srgbClr val="263777"/>
                </a:solidFill>
              </a:rPr>
              <a:t>OUR APPROACH</a:t>
            </a:r>
            <a:r>
              <a:rPr lang="en-US" dirty="0">
                <a:solidFill>
                  <a:srgbClr val="B8242B"/>
                </a:solidFill>
              </a:rPr>
              <a:t>.</a:t>
            </a:r>
          </a:p>
        </p:txBody>
      </p:sp>
      <p:sp>
        <p:nvSpPr>
          <p:cNvPr id="34" name="Text Placeholder 2"/>
          <p:cNvSpPr>
            <a:spLocks noGrp="1"/>
          </p:cNvSpPr>
          <p:nvPr>
            <p:ph type="body" sz="quarter" idx="13" hasCustomPrompt="1"/>
          </p:nvPr>
        </p:nvSpPr>
        <p:spPr>
          <a:xfrm>
            <a:off x="267383" y="6207333"/>
            <a:ext cx="3589337" cy="372385"/>
          </a:xfrm>
        </p:spPr>
        <p:txBody>
          <a:bodyPr>
            <a:noAutofit/>
          </a:bodyPr>
          <a:lstStyle>
            <a:lvl1pPr marL="0" marR="0" indent="0" algn="l" defTabSz="755934" rtl="0" eaLnBrk="1" fontAlgn="auto" latinLnBrk="0" hangingPunct="1">
              <a:lnSpc>
                <a:spcPct val="100000"/>
              </a:lnSpc>
              <a:spcBef>
                <a:spcPts val="827"/>
              </a:spcBef>
              <a:spcAft>
                <a:spcPts val="0"/>
              </a:spcAft>
              <a:buClrTx/>
              <a:buSzTx/>
              <a:buFontTx/>
              <a:buNone/>
              <a:tabLst/>
              <a:defRPr sz="1800" baseline="0">
                <a:solidFill>
                  <a:srgbClr val="23408D"/>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marL="0" marR="0" lvl="0" indent="0" algn="l" defTabSz="755934" rtl="0" eaLnBrk="1" fontAlgn="auto" latinLnBrk="0" hangingPunct="1">
              <a:lnSpc>
                <a:spcPct val="100000"/>
              </a:lnSpc>
              <a:spcBef>
                <a:spcPts val="827"/>
              </a:spcBef>
              <a:spcAft>
                <a:spcPts val="0"/>
              </a:spcAft>
              <a:buClrTx/>
              <a:buSzTx/>
              <a:buFontTx/>
              <a:buNone/>
              <a:tabLst/>
              <a:defRPr/>
            </a:pPr>
            <a:r>
              <a:rPr lang="en-US" dirty="0"/>
              <a:t>PROJECT OUTCOMES</a:t>
            </a:r>
            <a:r>
              <a:rPr lang="en-US" dirty="0">
                <a:solidFill>
                  <a:srgbClr val="B8242B"/>
                </a:solidFill>
              </a:rPr>
              <a:t>.</a:t>
            </a:r>
          </a:p>
          <a:p>
            <a:pPr lvl="0"/>
            <a:endParaRPr lang="en-US" dirty="0"/>
          </a:p>
        </p:txBody>
      </p:sp>
      <p:sp>
        <p:nvSpPr>
          <p:cNvPr id="35" name="Text Placeholder 15"/>
          <p:cNvSpPr>
            <a:spLocks noGrp="1"/>
          </p:cNvSpPr>
          <p:nvPr>
            <p:ph type="body" sz="quarter" idx="18" hasCustomPrompt="1"/>
          </p:nvPr>
        </p:nvSpPr>
        <p:spPr>
          <a:xfrm>
            <a:off x="311931" y="4058706"/>
            <a:ext cx="4351338" cy="2274285"/>
          </a:xfrm>
        </p:spPr>
        <p:txBody>
          <a:bodyPr>
            <a:normAutofit/>
          </a:bodyPr>
          <a:lstStyle>
            <a:lvl1pPr marL="171450" indent="-171450">
              <a:lnSpc>
                <a:spcPct val="100000"/>
              </a:lnSpc>
              <a:spcBef>
                <a:spcPts val="0"/>
              </a:spcBef>
              <a:spcAft>
                <a:spcPts val="400"/>
              </a:spcAft>
              <a:buClr>
                <a:srgbClr val="CA2026"/>
              </a:buClr>
              <a:buFont typeface="Arial" charset="0"/>
              <a:buChar char="•"/>
              <a:defRPr sz="1100">
                <a:solidFill>
                  <a:schemeClr val="tx1"/>
                </a:solidFill>
              </a:defRPr>
            </a:lvl1pPr>
          </a:lstStyle>
          <a:p>
            <a:pPr lvl="0"/>
            <a:r>
              <a:rPr lang="en-US" dirty="0"/>
              <a:t>Bullet point</a:t>
            </a:r>
          </a:p>
          <a:p>
            <a:pPr lvl="0"/>
            <a:r>
              <a:rPr lang="en-US" dirty="0"/>
              <a:t>Bullet point</a:t>
            </a:r>
          </a:p>
        </p:txBody>
      </p:sp>
      <p:sp>
        <p:nvSpPr>
          <p:cNvPr id="36" name="Text Placeholder 15"/>
          <p:cNvSpPr>
            <a:spLocks noGrp="1"/>
          </p:cNvSpPr>
          <p:nvPr>
            <p:ph type="body" sz="quarter" idx="19" hasCustomPrompt="1"/>
          </p:nvPr>
        </p:nvSpPr>
        <p:spPr>
          <a:xfrm>
            <a:off x="266700" y="6579718"/>
            <a:ext cx="4351338" cy="2022475"/>
          </a:xfrm>
        </p:spPr>
        <p:txBody>
          <a:bodyPr>
            <a:normAutofit/>
          </a:bodyPr>
          <a:lstStyle>
            <a:lvl1pPr marL="171450" indent="-171450">
              <a:lnSpc>
                <a:spcPct val="100000"/>
              </a:lnSpc>
              <a:spcBef>
                <a:spcPts val="0"/>
              </a:spcBef>
              <a:spcAft>
                <a:spcPts val="400"/>
              </a:spcAft>
              <a:buClr>
                <a:srgbClr val="CA2026"/>
              </a:buClr>
              <a:buFont typeface="Arial" charset="0"/>
              <a:buChar char="•"/>
              <a:defRPr sz="1100">
                <a:solidFill>
                  <a:schemeClr val="tx1"/>
                </a:solidFill>
              </a:defRPr>
            </a:lvl1pPr>
          </a:lstStyle>
          <a:p>
            <a:pPr lvl="0"/>
            <a:r>
              <a:rPr lang="en-US" dirty="0"/>
              <a:t>Bullet point</a:t>
            </a:r>
          </a:p>
          <a:p>
            <a:pPr lvl="0"/>
            <a:r>
              <a:rPr lang="en-US" dirty="0"/>
              <a:t>Bullet point</a:t>
            </a:r>
          </a:p>
        </p:txBody>
      </p:sp>
      <p:sp>
        <p:nvSpPr>
          <p:cNvPr id="27" name="Text Placeholder 9"/>
          <p:cNvSpPr>
            <a:spLocks noGrp="1"/>
          </p:cNvSpPr>
          <p:nvPr>
            <p:ph type="body" sz="quarter" idx="16" hasCustomPrompt="1"/>
          </p:nvPr>
        </p:nvSpPr>
        <p:spPr>
          <a:xfrm>
            <a:off x="5203587" y="5681345"/>
            <a:ext cx="2163582" cy="771525"/>
          </a:xfrm>
        </p:spPr>
        <p:txBody>
          <a:bodyPr/>
          <a:lstStyle>
            <a:lvl1pPr>
              <a:spcBef>
                <a:spcPts val="0"/>
              </a:spcBef>
              <a:defRPr/>
            </a:lvl1pPr>
          </a:lstStyle>
          <a:p>
            <a:r>
              <a:rPr lang="en-US" sz="1200" b="1" dirty="0">
                <a:solidFill>
                  <a:srgbClr val="636462"/>
                </a:solidFill>
              </a:rPr>
              <a:t>Client Contact</a:t>
            </a:r>
            <a:br>
              <a:rPr lang="en-US" sz="1200" b="1" dirty="0">
                <a:solidFill>
                  <a:srgbClr val="636462"/>
                </a:solidFill>
              </a:rPr>
            </a:br>
            <a:r>
              <a:rPr lang="en-US" sz="1200" dirty="0">
                <a:solidFill>
                  <a:srgbClr val="636462"/>
                </a:solidFill>
              </a:rPr>
              <a:t>Client name</a:t>
            </a:r>
            <a:br>
              <a:rPr lang="en-US" sz="1200" dirty="0">
                <a:solidFill>
                  <a:srgbClr val="636462"/>
                </a:solidFill>
              </a:rPr>
            </a:br>
            <a:r>
              <a:rPr lang="en-US" sz="1200" dirty="0">
                <a:solidFill>
                  <a:srgbClr val="636462"/>
                </a:solidFill>
              </a:rPr>
              <a:t>Title</a:t>
            </a:r>
          </a:p>
          <a:p>
            <a:pPr lvl="0"/>
            <a:endParaRPr lang="en-US" dirty="0"/>
          </a:p>
        </p:txBody>
      </p:sp>
      <p:sp>
        <p:nvSpPr>
          <p:cNvPr id="28" name="Text Placeholder 12"/>
          <p:cNvSpPr>
            <a:spLocks noGrp="1"/>
          </p:cNvSpPr>
          <p:nvPr>
            <p:ph type="body" sz="quarter" idx="17" hasCustomPrompt="1"/>
          </p:nvPr>
        </p:nvSpPr>
        <p:spPr>
          <a:xfrm>
            <a:off x="5203587" y="6589713"/>
            <a:ext cx="2203338" cy="1272354"/>
          </a:xfrm>
        </p:spPr>
        <p:txBody>
          <a:bodyPr/>
          <a:lstStyle>
            <a:lvl1pPr>
              <a:spcBef>
                <a:spcPts val="0"/>
              </a:spcBef>
              <a:defRPr baseline="0"/>
            </a:lvl1pPr>
          </a:lstStyle>
          <a:p>
            <a:r>
              <a:rPr lang="en-US" sz="1200" b="1" dirty="0">
                <a:solidFill>
                  <a:srgbClr val="636462"/>
                </a:solidFill>
              </a:rPr>
              <a:t>Project Contact</a:t>
            </a:r>
            <a:br>
              <a:rPr lang="en-US" sz="1200" b="1" dirty="0">
                <a:solidFill>
                  <a:srgbClr val="636462"/>
                </a:solidFill>
              </a:rPr>
            </a:br>
            <a:r>
              <a:rPr lang="en-US" sz="1200" dirty="0">
                <a:solidFill>
                  <a:srgbClr val="636462"/>
                </a:solidFill>
                <a:latin typeface="Calibri" charset="0"/>
                <a:ea typeface="Calibri" charset="0"/>
                <a:cs typeface="Calibri" charset="0"/>
              </a:rPr>
              <a:t>Metis contact name</a:t>
            </a:r>
            <a:br>
              <a:rPr lang="en-US" sz="1200" dirty="0">
                <a:solidFill>
                  <a:srgbClr val="636462"/>
                </a:solidFill>
                <a:latin typeface="Calibri" charset="0"/>
                <a:ea typeface="Calibri" charset="0"/>
                <a:cs typeface="Calibri" charset="0"/>
              </a:rPr>
            </a:br>
            <a:r>
              <a:rPr lang="en-US" sz="1200" dirty="0">
                <a:solidFill>
                  <a:srgbClr val="636462"/>
                </a:solidFill>
                <a:latin typeface="Calibri" charset="0"/>
                <a:ea typeface="Calibri" charset="0"/>
                <a:cs typeface="Calibri" charset="0"/>
              </a:rPr>
              <a:t>Title</a:t>
            </a:r>
            <a:br>
              <a:rPr lang="en-US" sz="1200" dirty="0">
                <a:solidFill>
                  <a:srgbClr val="636462"/>
                </a:solidFill>
                <a:latin typeface="Calibri" charset="0"/>
                <a:ea typeface="Calibri" charset="0"/>
                <a:cs typeface="Calibri" charset="0"/>
              </a:rPr>
            </a:br>
            <a:r>
              <a:rPr lang="en-US" sz="1200" dirty="0">
                <a:solidFill>
                  <a:srgbClr val="636462"/>
                </a:solidFill>
                <a:latin typeface="Calibri" charset="0"/>
                <a:ea typeface="Calibri" charset="0"/>
                <a:cs typeface="Calibri" charset="0"/>
              </a:rPr>
              <a:t>email address</a:t>
            </a:r>
            <a:endParaRPr lang="en-US" sz="1400" dirty="0">
              <a:solidFill>
                <a:srgbClr val="636462"/>
              </a:solidFill>
              <a:latin typeface="Calibri" charset="0"/>
              <a:ea typeface="Calibri" charset="0"/>
              <a:cs typeface="Calibri" charset="0"/>
            </a:endParaRPr>
          </a:p>
          <a:p>
            <a:pPr lvl="0"/>
            <a:endParaRPr lang="en-US" dirty="0"/>
          </a:p>
        </p:txBody>
      </p:sp>
      <p:sp>
        <p:nvSpPr>
          <p:cNvPr id="3" name="Text Placeholder 2"/>
          <p:cNvSpPr>
            <a:spLocks noGrp="1"/>
          </p:cNvSpPr>
          <p:nvPr>
            <p:ph type="body" sz="quarter" idx="20" hasCustomPrompt="1"/>
          </p:nvPr>
        </p:nvSpPr>
        <p:spPr>
          <a:xfrm>
            <a:off x="5203825" y="5184775"/>
            <a:ext cx="2163763" cy="496888"/>
          </a:xfrm>
        </p:spPr>
        <p:txBody>
          <a:bodyPr/>
          <a:lstStyle>
            <a:lvl1pPr>
              <a:defRPr sz="1600"/>
            </a:lvl1pPr>
          </a:lstStyle>
          <a:p>
            <a:pPr lvl="0"/>
            <a:r>
              <a:rPr lang="en-US" dirty="0"/>
              <a:t>Client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4563" y="1749425"/>
            <a:ext cx="5670550" cy="3722688"/>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944563" y="5614988"/>
            <a:ext cx="5670550" cy="25828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86DFDB-6DAA-ED48-8EB3-767C281D4FFC}"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84B3B-310B-6142-91EC-A1DC81BA711D}" type="slidenum">
              <a:rPr lang="en-US" smtClean="0"/>
              <a:t>‹#›</a:t>
            </a:fld>
            <a:endParaRPr lang="en-US"/>
          </a:p>
        </p:txBody>
      </p:sp>
    </p:spTree>
    <p:extLst>
      <p:ext uri="{BB962C8B-B14F-4D97-AF65-F5344CB8AC3E}">
        <p14:creationId xmlns:p14="http://schemas.microsoft.com/office/powerpoint/2010/main" val="162322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6DFDB-6DAA-ED48-8EB3-767C281D4FFC}"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84B3B-310B-6142-91EC-A1DC81BA711D}" type="slidenum">
              <a:rPr lang="en-US" smtClean="0"/>
              <a:t>‹#›</a:t>
            </a:fld>
            <a:endParaRPr lang="en-US"/>
          </a:p>
        </p:txBody>
      </p:sp>
    </p:spTree>
    <p:extLst>
      <p:ext uri="{BB962C8B-B14F-4D97-AF65-F5344CB8AC3E}">
        <p14:creationId xmlns:p14="http://schemas.microsoft.com/office/powerpoint/2010/main" val="199199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938" y="2665413"/>
            <a:ext cx="6519862" cy="44481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515938" y="7154863"/>
            <a:ext cx="6519862" cy="23383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6DFDB-6DAA-ED48-8EB3-767C281D4FFC}"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84B3B-310B-6142-91EC-A1DC81BA711D}" type="slidenum">
              <a:rPr lang="en-US" smtClean="0"/>
              <a:t>‹#›</a:t>
            </a:fld>
            <a:endParaRPr lang="en-US"/>
          </a:p>
        </p:txBody>
      </p:sp>
    </p:spTree>
    <p:extLst>
      <p:ext uri="{BB962C8B-B14F-4D97-AF65-F5344CB8AC3E}">
        <p14:creationId xmlns:p14="http://schemas.microsoft.com/office/powerpoint/2010/main" val="12178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113" y="2846388"/>
            <a:ext cx="3184525" cy="678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56038" y="2846388"/>
            <a:ext cx="3184525" cy="678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6DFDB-6DAA-ED48-8EB3-767C281D4FFC}"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84B3B-310B-6142-91EC-A1DC81BA711D}" type="slidenum">
              <a:rPr lang="en-US" smtClean="0"/>
              <a:t>‹#›</a:t>
            </a:fld>
            <a:endParaRPr lang="en-US"/>
          </a:p>
        </p:txBody>
      </p:sp>
    </p:spTree>
    <p:extLst>
      <p:ext uri="{BB962C8B-B14F-4D97-AF65-F5344CB8AC3E}">
        <p14:creationId xmlns:p14="http://schemas.microsoft.com/office/powerpoint/2010/main" val="36419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00" y="569913"/>
            <a:ext cx="6519863" cy="2065337"/>
          </a:xfrm>
        </p:spPr>
        <p:txBody>
          <a:bodyPr/>
          <a:lstStyle/>
          <a:p>
            <a:r>
              <a:rPr lang="en-US"/>
              <a:t>Click to edit Master title style</a:t>
            </a:r>
          </a:p>
        </p:txBody>
      </p:sp>
      <p:sp>
        <p:nvSpPr>
          <p:cNvPr id="3" name="Text Placeholder 2"/>
          <p:cNvSpPr>
            <a:spLocks noGrp="1"/>
          </p:cNvSpPr>
          <p:nvPr>
            <p:ph type="body" idx="1"/>
          </p:nvPr>
        </p:nvSpPr>
        <p:spPr>
          <a:xfrm>
            <a:off x="520700" y="2620963"/>
            <a:ext cx="3198813"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0700" y="3905250"/>
            <a:ext cx="3198813"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463" y="2620963"/>
            <a:ext cx="3213100"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27463" y="3905250"/>
            <a:ext cx="3213100"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6DFDB-6DAA-ED48-8EB3-767C281D4FFC}"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84B3B-310B-6142-91EC-A1DC81BA711D}" type="slidenum">
              <a:rPr lang="en-US" smtClean="0"/>
              <a:t>‹#›</a:t>
            </a:fld>
            <a:endParaRPr lang="en-US"/>
          </a:p>
        </p:txBody>
      </p:sp>
    </p:spTree>
    <p:extLst>
      <p:ext uri="{BB962C8B-B14F-4D97-AF65-F5344CB8AC3E}">
        <p14:creationId xmlns:p14="http://schemas.microsoft.com/office/powerpoint/2010/main" val="6818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6DFDB-6DAA-ED48-8EB3-767C281D4FFC}"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84B3B-310B-6142-91EC-A1DC81BA711D}" type="slidenum">
              <a:rPr lang="en-US" smtClean="0"/>
              <a:t>‹#›</a:t>
            </a:fld>
            <a:endParaRPr lang="en-US"/>
          </a:p>
        </p:txBody>
      </p:sp>
    </p:spTree>
    <p:extLst>
      <p:ext uri="{BB962C8B-B14F-4D97-AF65-F5344CB8AC3E}">
        <p14:creationId xmlns:p14="http://schemas.microsoft.com/office/powerpoint/2010/main" val="1356923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F6BFB4A-87E9-3845-AF26-BA7E69D2721D}" type="datetimeFigureOut">
              <a:rPr lang="en-US" smtClean="0"/>
              <a:t>3/12/2020</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AA8271E-3506-754D-8E26-BB0EE860ADDA}" type="slidenum">
              <a:rPr lang="en-US" smtClean="0"/>
              <a:t>‹#›</a:t>
            </a:fld>
            <a:endParaRPr lang="en-US"/>
          </a:p>
        </p:txBody>
      </p:sp>
      <p:sp>
        <p:nvSpPr>
          <p:cNvPr id="29" name="Subtitle 2"/>
          <p:cNvSpPr txBox="1">
            <a:spLocks/>
          </p:cNvSpPr>
          <p:nvPr userDrawn="1"/>
        </p:nvSpPr>
        <p:spPr>
          <a:xfrm>
            <a:off x="2870259" y="1801865"/>
            <a:ext cx="4111904" cy="1241550"/>
          </a:xfrm>
          <a:prstGeom prst="rect">
            <a:avLst/>
          </a:prstGeom>
        </p:spPr>
        <p:txBody>
          <a:bodyPr anchor="t" anchorCtr="0">
            <a:normAutofit/>
          </a:bodyPr>
          <a:lstStyle>
            <a:lvl1pPr marL="0" indent="0" algn="l" defTabSz="755934" rtl="0" eaLnBrk="1" latinLnBrk="0" hangingPunct="1">
              <a:lnSpc>
                <a:spcPct val="100000"/>
              </a:lnSpc>
              <a:spcBef>
                <a:spcPts val="827"/>
              </a:spcBef>
              <a:buFontTx/>
              <a:buNone/>
              <a:defRPr sz="1400" kern="1200">
                <a:solidFill>
                  <a:schemeClr val="bg1"/>
                </a:solidFill>
                <a:latin typeface="+mn-lt"/>
                <a:ea typeface="+mn-ea"/>
                <a:cs typeface="+mn-cs"/>
              </a:defRPr>
            </a:lvl1pPr>
            <a:lvl2pPr marL="457200" indent="0" algn="ctr" defTabSz="755934" rtl="0" eaLnBrk="1" latinLnBrk="0" hangingPunct="1">
              <a:lnSpc>
                <a:spcPct val="90000"/>
              </a:lnSpc>
              <a:spcBef>
                <a:spcPts val="413"/>
              </a:spcBef>
              <a:buFontTx/>
              <a:buNone/>
              <a:defRPr sz="2000" kern="1200" baseline="0">
                <a:solidFill>
                  <a:srgbClr val="636462"/>
                </a:solidFill>
                <a:latin typeface="+mn-lt"/>
                <a:ea typeface="+mn-ea"/>
                <a:cs typeface="+mn-cs"/>
              </a:defRPr>
            </a:lvl2pPr>
            <a:lvl3pPr marL="914400" indent="0" algn="ctr" defTabSz="755934" rtl="0" eaLnBrk="1" latinLnBrk="0" hangingPunct="1">
              <a:lnSpc>
                <a:spcPct val="90000"/>
              </a:lnSpc>
              <a:spcBef>
                <a:spcPts val="413"/>
              </a:spcBef>
              <a:buFontTx/>
              <a:buNone/>
              <a:defRPr sz="1800" kern="1200">
                <a:solidFill>
                  <a:srgbClr val="636462"/>
                </a:solidFill>
                <a:latin typeface="+mn-lt"/>
                <a:ea typeface="+mn-ea"/>
                <a:cs typeface="+mn-cs"/>
              </a:defRPr>
            </a:lvl3pPr>
            <a:lvl4pPr marL="1371600" indent="0" algn="ctr" defTabSz="755934" rtl="0" eaLnBrk="1" latinLnBrk="0" hangingPunct="1">
              <a:lnSpc>
                <a:spcPct val="90000"/>
              </a:lnSpc>
              <a:spcBef>
                <a:spcPts val="413"/>
              </a:spcBef>
              <a:buFontTx/>
              <a:buNone/>
              <a:defRPr sz="1600" kern="1200">
                <a:solidFill>
                  <a:srgbClr val="636462"/>
                </a:solidFill>
                <a:latin typeface="+mn-lt"/>
                <a:ea typeface="+mn-ea"/>
                <a:cs typeface="+mn-cs"/>
              </a:defRPr>
            </a:lvl4pPr>
            <a:lvl5pPr marL="1828800" indent="0" algn="ctr" defTabSz="755934" rtl="0" eaLnBrk="1" latinLnBrk="0" hangingPunct="1">
              <a:lnSpc>
                <a:spcPct val="90000"/>
              </a:lnSpc>
              <a:spcBef>
                <a:spcPts val="413"/>
              </a:spcBef>
              <a:buFontTx/>
              <a:buNone/>
              <a:defRPr sz="1600" kern="1200">
                <a:solidFill>
                  <a:srgbClr val="636462"/>
                </a:solidFill>
                <a:latin typeface="+mn-lt"/>
                <a:ea typeface="+mn-ea"/>
                <a:cs typeface="+mn-cs"/>
              </a:defRPr>
            </a:lvl5pPr>
            <a:lvl6pPr marL="2286000" indent="0" algn="ctr" defTabSz="755934" rtl="0" eaLnBrk="1" latinLnBrk="0" hangingPunct="1">
              <a:lnSpc>
                <a:spcPct val="90000"/>
              </a:lnSpc>
              <a:spcBef>
                <a:spcPts val="413"/>
              </a:spcBef>
              <a:buFont typeface="Arial" panose="020B0604020202020204" pitchFamily="34" charset="0"/>
              <a:buNone/>
              <a:defRPr sz="1600" kern="1200">
                <a:solidFill>
                  <a:schemeClr val="tx1"/>
                </a:solidFill>
                <a:latin typeface="+mn-lt"/>
                <a:ea typeface="+mn-ea"/>
                <a:cs typeface="+mn-cs"/>
              </a:defRPr>
            </a:lvl6pPr>
            <a:lvl7pPr marL="2743200" indent="0" algn="ctr" defTabSz="755934" rtl="0" eaLnBrk="1" latinLnBrk="0" hangingPunct="1">
              <a:lnSpc>
                <a:spcPct val="90000"/>
              </a:lnSpc>
              <a:spcBef>
                <a:spcPts val="413"/>
              </a:spcBef>
              <a:buFont typeface="Arial" panose="020B0604020202020204" pitchFamily="34" charset="0"/>
              <a:buNone/>
              <a:defRPr sz="1600" kern="1200">
                <a:solidFill>
                  <a:schemeClr val="tx1"/>
                </a:solidFill>
                <a:latin typeface="+mn-lt"/>
                <a:ea typeface="+mn-ea"/>
                <a:cs typeface="+mn-cs"/>
              </a:defRPr>
            </a:lvl7pPr>
            <a:lvl8pPr marL="3200400" indent="0" algn="ctr" defTabSz="755934" rtl="0" eaLnBrk="1" latinLnBrk="0" hangingPunct="1">
              <a:lnSpc>
                <a:spcPct val="90000"/>
              </a:lnSpc>
              <a:spcBef>
                <a:spcPts val="413"/>
              </a:spcBef>
              <a:buFont typeface="Arial" panose="020B0604020202020204" pitchFamily="34" charset="0"/>
              <a:buNone/>
              <a:defRPr sz="1600" kern="1200">
                <a:solidFill>
                  <a:schemeClr val="tx1"/>
                </a:solidFill>
                <a:latin typeface="+mn-lt"/>
                <a:ea typeface="+mn-ea"/>
                <a:cs typeface="+mn-cs"/>
              </a:defRPr>
            </a:lvl8pPr>
            <a:lvl9pPr marL="3657600" indent="0" algn="ctr" defTabSz="755934" rtl="0" eaLnBrk="1" latinLnBrk="0" hangingPunct="1">
              <a:lnSpc>
                <a:spcPct val="90000"/>
              </a:lnSpc>
              <a:spcBef>
                <a:spcPts val="413"/>
              </a:spcBef>
              <a:buFont typeface="Arial" panose="020B0604020202020204" pitchFamily="34" charset="0"/>
              <a:buNone/>
              <a:defRPr sz="1600" kern="1200">
                <a:solidFill>
                  <a:schemeClr val="tx1"/>
                </a:solidFill>
                <a:latin typeface="+mn-lt"/>
                <a:ea typeface="+mn-ea"/>
                <a:cs typeface="+mn-cs"/>
              </a:defRPr>
            </a:lvl9pPr>
          </a:lstStyle>
          <a:p>
            <a:r>
              <a:rPr lang="en-US"/>
              <a:t>Case study brief</a:t>
            </a:r>
            <a:endParaRPr lang="en-US" dirty="0"/>
          </a:p>
        </p:txBody>
      </p:sp>
    </p:spTree>
    <p:extLst>
      <p:ext uri="{BB962C8B-B14F-4D97-AF65-F5344CB8AC3E}">
        <p14:creationId xmlns:p14="http://schemas.microsoft.com/office/powerpoint/2010/main" val="1957881760"/>
      </p:ext>
    </p:extLst>
  </p:cSld>
  <p:clrMap bg1="lt1" tx1="dk1" bg2="lt2" tx2="dk2" accent1="accent1" accent2="accent2" accent3="accent3" accent4="accent4" accent5="accent5" accent6="accent6" hlink="hlink" folHlink="folHlink"/>
  <p:sldLayoutIdLst>
    <p:sldLayoutId id="2147483662" r:id="rId1"/>
    <p:sldLayoutId id="2147483678" r:id="rId2"/>
    <p:sldLayoutId id="2147483679" r:id="rId3"/>
  </p:sldLayoutIdLst>
  <p:txStyles>
    <p:titleStyle>
      <a:lvl1pPr algn="l" defTabSz="755934"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0" indent="0" algn="l" defTabSz="755934" rtl="0" eaLnBrk="1" latinLnBrk="0" hangingPunct="1">
        <a:lnSpc>
          <a:spcPct val="100000"/>
        </a:lnSpc>
        <a:spcBef>
          <a:spcPts val="827"/>
        </a:spcBef>
        <a:buFontTx/>
        <a:buNone/>
        <a:defRPr sz="1200" kern="1200">
          <a:solidFill>
            <a:srgbClr val="636462"/>
          </a:solidFill>
          <a:latin typeface="+mn-lt"/>
          <a:ea typeface="+mn-ea"/>
          <a:cs typeface="+mn-cs"/>
        </a:defRPr>
      </a:lvl1pPr>
      <a:lvl2pPr marL="377967" indent="0" algn="l" defTabSz="755934" rtl="0" eaLnBrk="1" latinLnBrk="0" hangingPunct="1">
        <a:lnSpc>
          <a:spcPct val="90000"/>
        </a:lnSpc>
        <a:spcBef>
          <a:spcPts val="413"/>
        </a:spcBef>
        <a:buFontTx/>
        <a:buNone/>
        <a:defRPr sz="1200" kern="1200" baseline="0">
          <a:solidFill>
            <a:srgbClr val="636462"/>
          </a:solidFill>
          <a:latin typeface="+mn-lt"/>
          <a:ea typeface="+mn-ea"/>
          <a:cs typeface="+mn-cs"/>
        </a:defRPr>
      </a:lvl2pPr>
      <a:lvl3pPr marL="755934" indent="0" algn="l" defTabSz="755934" rtl="0" eaLnBrk="1" latinLnBrk="0" hangingPunct="1">
        <a:lnSpc>
          <a:spcPct val="90000"/>
        </a:lnSpc>
        <a:spcBef>
          <a:spcPts val="413"/>
        </a:spcBef>
        <a:buFontTx/>
        <a:buNone/>
        <a:defRPr sz="1200" kern="1200">
          <a:solidFill>
            <a:srgbClr val="636462"/>
          </a:solidFill>
          <a:latin typeface="+mn-lt"/>
          <a:ea typeface="+mn-ea"/>
          <a:cs typeface="+mn-cs"/>
        </a:defRPr>
      </a:lvl3pPr>
      <a:lvl4pPr marL="1133901" indent="0" algn="l" defTabSz="755934" rtl="0" eaLnBrk="1" latinLnBrk="0" hangingPunct="1">
        <a:lnSpc>
          <a:spcPct val="90000"/>
        </a:lnSpc>
        <a:spcBef>
          <a:spcPts val="413"/>
        </a:spcBef>
        <a:buFontTx/>
        <a:buNone/>
        <a:defRPr sz="1200" kern="1200">
          <a:solidFill>
            <a:srgbClr val="636462"/>
          </a:solidFill>
          <a:latin typeface="+mn-lt"/>
          <a:ea typeface="+mn-ea"/>
          <a:cs typeface="+mn-cs"/>
        </a:defRPr>
      </a:lvl4pPr>
      <a:lvl5pPr marL="1511869" indent="0" algn="l" defTabSz="755934" rtl="0" eaLnBrk="1" latinLnBrk="0" hangingPunct="1">
        <a:lnSpc>
          <a:spcPct val="90000"/>
        </a:lnSpc>
        <a:spcBef>
          <a:spcPts val="413"/>
        </a:spcBef>
        <a:buFontTx/>
        <a:buNone/>
        <a:defRPr sz="1200" kern="1200">
          <a:solidFill>
            <a:srgbClr val="636462"/>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569913"/>
            <a:ext cx="6521450" cy="20653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113" y="2846388"/>
            <a:ext cx="6521450" cy="6783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113" y="9909175"/>
            <a:ext cx="1701800" cy="569913"/>
          </a:xfrm>
          <a:prstGeom prst="rect">
            <a:avLst/>
          </a:prstGeom>
        </p:spPr>
        <p:txBody>
          <a:bodyPr vert="horz" lIns="91440" tIns="45720" rIns="91440" bIns="45720" rtlCol="0" anchor="ctr"/>
          <a:lstStyle>
            <a:lvl1pPr algn="l">
              <a:defRPr sz="1200">
                <a:solidFill>
                  <a:schemeClr val="tx1">
                    <a:tint val="75000"/>
                  </a:schemeClr>
                </a:solidFill>
              </a:defRPr>
            </a:lvl1pPr>
          </a:lstStyle>
          <a:p>
            <a:fld id="{9A86DFDB-6DAA-ED48-8EB3-767C281D4FFC}" type="datetimeFigureOut">
              <a:rPr lang="en-US" smtClean="0"/>
              <a:t>3/12/2020</a:t>
            </a:fld>
            <a:endParaRPr lang="en-US"/>
          </a:p>
        </p:txBody>
      </p:sp>
      <p:sp>
        <p:nvSpPr>
          <p:cNvPr id="5" name="Footer Placeholder 4"/>
          <p:cNvSpPr>
            <a:spLocks noGrp="1"/>
          </p:cNvSpPr>
          <p:nvPr>
            <p:ph type="ftr" sz="quarter" idx="3"/>
          </p:nvPr>
        </p:nvSpPr>
        <p:spPr>
          <a:xfrm>
            <a:off x="2503488" y="9909175"/>
            <a:ext cx="2552700" cy="5699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8763" y="9909175"/>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D8084B3B-310B-6142-91EC-A1DC81BA711D}" type="slidenum">
              <a:rPr lang="en-US" smtClean="0"/>
              <a:t>‹#›</a:t>
            </a:fld>
            <a:endParaRPr lang="en-US"/>
          </a:p>
        </p:txBody>
      </p:sp>
    </p:spTree>
    <p:extLst>
      <p:ext uri="{BB962C8B-B14F-4D97-AF65-F5344CB8AC3E}">
        <p14:creationId xmlns:p14="http://schemas.microsoft.com/office/powerpoint/2010/main" val="4998174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569913"/>
            <a:ext cx="6521450" cy="20653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113" y="2846389"/>
            <a:ext cx="4351061" cy="2003908"/>
          </a:xfrm>
          <a:prstGeom prst="rect">
            <a:avLst/>
          </a:prstGeom>
        </p:spPr>
        <p:txBody>
          <a:bodyPr vert="horz" lIns="91440" tIns="45720" rIns="91440" bIns="45720" rtlCol="0">
            <a:normAutofit/>
          </a:bodyPr>
          <a:lstStyle/>
          <a:p>
            <a:pPr marL="285750" indent="-285750" fontAlgn="base">
              <a:buClr>
                <a:srgbClr val="636462"/>
              </a:buClr>
              <a:buFont typeface="Arial" charset="0"/>
              <a:buChar char="•"/>
            </a:pPr>
            <a:r>
              <a:rPr lang="en-US" sz="1200" dirty="0">
                <a:solidFill>
                  <a:srgbClr val="636462"/>
                </a:solidFill>
              </a:rPr>
              <a:t>Concept designs enabled the client and stakeholders to </a:t>
            </a:r>
            <a:r>
              <a:rPr lang="en-US" sz="1200" dirty="0" err="1">
                <a:solidFill>
                  <a:srgbClr val="636462"/>
                </a:solidFill>
              </a:rPr>
              <a:t>visualise</a:t>
            </a:r>
            <a:r>
              <a:rPr lang="en-US" sz="1200" dirty="0">
                <a:solidFill>
                  <a:srgbClr val="636462"/>
                </a:solidFill>
              </a:rPr>
              <a:t> the proposed </a:t>
            </a:r>
            <a:r>
              <a:rPr lang="en-US" sz="1200" dirty="0" err="1">
                <a:solidFill>
                  <a:srgbClr val="636462"/>
                </a:solidFill>
              </a:rPr>
              <a:t>SuDS</a:t>
            </a:r>
            <a:r>
              <a:rPr lang="en-US" sz="1200" dirty="0">
                <a:solidFill>
                  <a:srgbClr val="636462"/>
                </a:solidFill>
              </a:rPr>
              <a:t> features and how they would fit into the environment.</a:t>
            </a:r>
          </a:p>
          <a:p>
            <a:pPr marL="285750" indent="-285750" fontAlgn="base">
              <a:buClr>
                <a:srgbClr val="636462"/>
              </a:buClr>
              <a:buFont typeface="Arial" charset="0"/>
              <a:buChar char="•"/>
            </a:pPr>
            <a:r>
              <a:rPr lang="en-US" sz="1200" dirty="0">
                <a:solidFill>
                  <a:srgbClr val="636462"/>
                </a:solidFill>
              </a:rPr>
              <a:t>Intensive stakeholder engagement to ensure project buy-in and secure partnership funding.</a:t>
            </a:r>
          </a:p>
          <a:p>
            <a:pPr marL="285750" indent="-285750" fontAlgn="base">
              <a:buClr>
                <a:srgbClr val="636462"/>
              </a:buClr>
              <a:buFont typeface="Arial" charset="0"/>
              <a:buChar char="•"/>
            </a:pPr>
            <a:r>
              <a:rPr lang="en-US" sz="1200" dirty="0">
                <a:solidFill>
                  <a:srgbClr val="636462"/>
                </a:solidFill>
              </a:rPr>
              <a:t>Integration of educational features in the </a:t>
            </a:r>
            <a:r>
              <a:rPr lang="en-US" sz="1200" dirty="0" err="1">
                <a:solidFill>
                  <a:srgbClr val="636462"/>
                </a:solidFill>
              </a:rPr>
              <a:t>SuDS</a:t>
            </a:r>
            <a:r>
              <a:rPr lang="en-US" sz="1200" dirty="0">
                <a:solidFill>
                  <a:srgbClr val="636462"/>
                </a:solidFill>
              </a:rPr>
              <a:t>.</a:t>
            </a:r>
          </a:p>
          <a:p>
            <a:pPr marL="285750" indent="-285750" fontAlgn="base">
              <a:buClr>
                <a:srgbClr val="636462"/>
              </a:buClr>
              <a:buFont typeface="Arial" charset="0"/>
              <a:buChar char="•"/>
            </a:pPr>
            <a:r>
              <a:rPr lang="en-US" sz="1200" dirty="0">
                <a:solidFill>
                  <a:srgbClr val="636462"/>
                </a:solidFill>
              </a:rPr>
              <a:t>Focus on delivering enhanced environments through improved amenity, biodiversity, aesthetics, air and water quality.</a:t>
            </a:r>
          </a:p>
          <a:p>
            <a:pPr marL="285750" indent="-285750" fontAlgn="base">
              <a:buClr>
                <a:srgbClr val="636462"/>
              </a:buClr>
              <a:buFont typeface="Arial" charset="0"/>
              <a:buChar char="•"/>
            </a:pPr>
            <a:r>
              <a:rPr lang="en-US" sz="1200" dirty="0">
                <a:solidFill>
                  <a:srgbClr val="636462"/>
                </a:solidFill>
              </a:rPr>
              <a:t>Engagement with contractors to create innovative yet buildable features</a:t>
            </a:r>
          </a:p>
        </p:txBody>
      </p:sp>
      <p:sp>
        <p:nvSpPr>
          <p:cNvPr id="4" name="Date Placeholder 3"/>
          <p:cNvSpPr>
            <a:spLocks noGrp="1"/>
          </p:cNvSpPr>
          <p:nvPr>
            <p:ph type="dt" sz="half" idx="2"/>
          </p:nvPr>
        </p:nvSpPr>
        <p:spPr>
          <a:xfrm>
            <a:off x="519113" y="9909175"/>
            <a:ext cx="1701800" cy="569913"/>
          </a:xfrm>
          <a:prstGeom prst="rect">
            <a:avLst/>
          </a:prstGeom>
        </p:spPr>
        <p:txBody>
          <a:bodyPr vert="horz" lIns="91440" tIns="45720" rIns="91440" bIns="45720" rtlCol="0" anchor="ctr"/>
          <a:lstStyle>
            <a:lvl1pPr algn="l">
              <a:defRPr sz="1200">
                <a:solidFill>
                  <a:schemeClr val="tx1">
                    <a:tint val="75000"/>
                  </a:schemeClr>
                </a:solidFill>
              </a:defRPr>
            </a:lvl1pPr>
          </a:lstStyle>
          <a:p>
            <a:fld id="{68720A37-EFF4-014E-8E75-501A908A9167}" type="datetimeFigureOut">
              <a:rPr lang="en-US" smtClean="0"/>
              <a:t>3/12/2020</a:t>
            </a:fld>
            <a:endParaRPr lang="en-US"/>
          </a:p>
        </p:txBody>
      </p:sp>
      <p:sp>
        <p:nvSpPr>
          <p:cNvPr id="5" name="Footer Placeholder 4"/>
          <p:cNvSpPr>
            <a:spLocks noGrp="1"/>
          </p:cNvSpPr>
          <p:nvPr>
            <p:ph type="ftr" sz="quarter" idx="3"/>
          </p:nvPr>
        </p:nvSpPr>
        <p:spPr>
          <a:xfrm>
            <a:off x="2503488" y="9909175"/>
            <a:ext cx="2552700" cy="5699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8763" y="9909175"/>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147C68FF-A0AE-CA45-A4F6-EB1FF37F4E02}" type="slidenum">
              <a:rPr lang="en-US" smtClean="0"/>
              <a:t>‹#›</a:t>
            </a:fld>
            <a:endParaRPr lang="en-US"/>
          </a:p>
        </p:txBody>
      </p:sp>
    </p:spTree>
    <p:extLst>
      <p:ext uri="{BB962C8B-B14F-4D97-AF65-F5344CB8AC3E}">
        <p14:creationId xmlns:p14="http://schemas.microsoft.com/office/powerpoint/2010/main" val="4667771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285750" algn="l" defTabSz="914400" rtl="0" eaLnBrk="1" fontAlgn="base" latinLnBrk="0" hangingPunct="1">
        <a:lnSpc>
          <a:spcPct val="90000"/>
        </a:lnSpc>
        <a:spcBef>
          <a:spcPts val="0"/>
        </a:spcBef>
        <a:buClr>
          <a:srgbClr val="CA2026"/>
        </a:buClr>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0259" y="1141916"/>
            <a:ext cx="4111904" cy="360265"/>
          </a:xfrm>
        </p:spPr>
        <p:txBody>
          <a:bodyPr>
            <a:normAutofit fontScale="90000"/>
          </a:bodyPr>
          <a:lstStyle/>
          <a:p>
            <a:pPr fontAlgn="base"/>
            <a:r>
              <a:rPr lang="en-US" dirty="0"/>
              <a:t>Commuted Sums Tool</a:t>
            </a:r>
          </a:p>
        </p:txBody>
      </p:sp>
      <p:sp>
        <p:nvSpPr>
          <p:cNvPr id="4" name="Subtitle 3"/>
          <p:cNvSpPr>
            <a:spLocks noGrp="1"/>
          </p:cNvSpPr>
          <p:nvPr>
            <p:ph type="subTitle" idx="1"/>
          </p:nvPr>
        </p:nvSpPr>
        <p:spPr>
          <a:xfrm>
            <a:off x="2870259" y="1645179"/>
            <a:ext cx="4111904" cy="1340939"/>
          </a:xfrm>
        </p:spPr>
        <p:txBody>
          <a:bodyPr>
            <a:normAutofit lnSpcReduction="10000"/>
          </a:bodyPr>
          <a:lstStyle/>
          <a:p>
            <a:r>
              <a:rPr lang="en-GB" dirty="0"/>
              <a:t>Central Bedfordshire Council commissioned </a:t>
            </a:r>
            <a:r>
              <a:rPr lang="en-US" dirty="0"/>
              <a:t>Metis to develop a tool to estimate the cost of maintaining traditional and sustainable drainage systems as well as highway and other asset types. The tool is used to calculate the commuted sums payable by developers on adoption of assets by the Council.</a:t>
            </a:r>
          </a:p>
        </p:txBody>
      </p:sp>
      <p:sp>
        <p:nvSpPr>
          <p:cNvPr id="5" name="Text Placeholder 4"/>
          <p:cNvSpPr>
            <a:spLocks noGrp="1"/>
          </p:cNvSpPr>
          <p:nvPr>
            <p:ph type="body" sz="quarter" idx="13"/>
          </p:nvPr>
        </p:nvSpPr>
        <p:spPr>
          <a:xfrm>
            <a:off x="266700" y="6162464"/>
            <a:ext cx="3589337" cy="372385"/>
          </a:xfrm>
        </p:spPr>
        <p:txBody>
          <a:bodyPr/>
          <a:lstStyle/>
          <a:p>
            <a:r>
              <a:rPr lang="en-US" dirty="0"/>
              <a:t>PROJECT OUTCOMES</a:t>
            </a:r>
            <a:r>
              <a:rPr lang="en-US" dirty="0">
                <a:solidFill>
                  <a:srgbClr val="CA2026"/>
                </a:solidFill>
              </a:rPr>
              <a:t>.</a:t>
            </a:r>
          </a:p>
        </p:txBody>
      </p:sp>
      <p:sp>
        <p:nvSpPr>
          <p:cNvPr id="6" name="Text Placeholder 5"/>
          <p:cNvSpPr>
            <a:spLocks noGrp="1"/>
          </p:cNvSpPr>
          <p:nvPr>
            <p:ph type="body" sz="quarter" idx="4294967295"/>
          </p:nvPr>
        </p:nvSpPr>
        <p:spPr>
          <a:xfrm>
            <a:off x="5203587" y="5773997"/>
            <a:ext cx="2163582" cy="1062428"/>
          </a:xfrm>
        </p:spPr>
        <p:txBody>
          <a:bodyPr>
            <a:noAutofit/>
          </a:bodyPr>
          <a:lstStyle/>
          <a:p>
            <a:r>
              <a:rPr lang="en-US" b="1" dirty="0"/>
              <a:t>Client contact</a:t>
            </a:r>
            <a:br>
              <a:rPr lang="en-US" b="1" dirty="0"/>
            </a:br>
            <a:r>
              <a:rPr lang="en-US" dirty="0"/>
              <a:t>Alys Bishop</a:t>
            </a:r>
            <a:br>
              <a:rPr lang="en-US" dirty="0"/>
            </a:br>
            <a:r>
              <a:rPr lang="en-US" dirty="0"/>
              <a:t>Sustainable Drainage Engineer</a:t>
            </a:r>
          </a:p>
        </p:txBody>
      </p:sp>
      <p:sp>
        <p:nvSpPr>
          <p:cNvPr id="7" name="Text Placeholder 6"/>
          <p:cNvSpPr>
            <a:spLocks noGrp="1"/>
          </p:cNvSpPr>
          <p:nvPr>
            <p:ph type="body" sz="quarter" idx="4294967295"/>
          </p:nvPr>
        </p:nvSpPr>
        <p:spPr>
          <a:xfrm>
            <a:off x="5203587" y="6534849"/>
            <a:ext cx="2203338" cy="372300"/>
          </a:xfrm>
        </p:spPr>
        <p:txBody>
          <a:bodyPr>
            <a:noAutofit/>
          </a:bodyPr>
          <a:lstStyle/>
          <a:p>
            <a:r>
              <a:rPr lang="en-US" b="1" dirty="0"/>
              <a:t>Project contact</a:t>
            </a:r>
            <a:br>
              <a:rPr lang="en-US" b="1" dirty="0"/>
            </a:br>
            <a:r>
              <a:rPr lang="en-US" dirty="0"/>
              <a:t>Michael Arthur</a:t>
            </a:r>
            <a:br>
              <a:rPr lang="en-US" dirty="0"/>
            </a:br>
            <a:r>
              <a:rPr lang="en-US" dirty="0"/>
              <a:t>Associate Director</a:t>
            </a:r>
            <a:br>
              <a:rPr lang="en-US" dirty="0"/>
            </a:br>
            <a:r>
              <a:rPr lang="en-US" dirty="0"/>
              <a:t>m.arthur@metisconsultants.co.uk</a:t>
            </a:r>
            <a:br>
              <a:rPr lang="en-US" dirty="0"/>
            </a:br>
            <a:r>
              <a:rPr lang="en-US" dirty="0"/>
              <a:t>t. 020 8948 0249</a:t>
            </a:r>
          </a:p>
        </p:txBody>
      </p:sp>
      <p:sp>
        <p:nvSpPr>
          <p:cNvPr id="8" name="Text Placeholder 7"/>
          <p:cNvSpPr>
            <a:spLocks noGrp="1"/>
          </p:cNvSpPr>
          <p:nvPr>
            <p:ph type="body" sz="quarter" idx="18"/>
          </p:nvPr>
        </p:nvSpPr>
        <p:spPr>
          <a:xfrm>
            <a:off x="220583" y="3991323"/>
            <a:ext cx="4271010" cy="2343216"/>
          </a:xfrm>
        </p:spPr>
        <p:txBody>
          <a:bodyPr>
            <a:normAutofit lnSpcReduction="10000"/>
          </a:bodyPr>
          <a:lstStyle/>
          <a:p>
            <a:pPr fontAlgn="base"/>
            <a:r>
              <a:rPr lang="en-US" dirty="0"/>
              <a:t>Development of a tool that is easy and intuitive to use</a:t>
            </a:r>
          </a:p>
          <a:p>
            <a:pPr fontAlgn="base"/>
            <a:r>
              <a:rPr lang="en-US" dirty="0"/>
              <a:t>Commuted sum calculations based on the most reliable available evidence of the costs of maintaining assets, calculated in line with the latest guidance and best practice</a:t>
            </a:r>
          </a:p>
          <a:p>
            <a:pPr fontAlgn="base"/>
            <a:r>
              <a:rPr lang="en-US" dirty="0"/>
              <a:t>Calculations tailored to Central Bedfordshire’s maintenance costs</a:t>
            </a:r>
          </a:p>
          <a:p>
            <a:pPr fontAlgn="base"/>
            <a:r>
              <a:rPr lang="en-US" dirty="0"/>
              <a:t>Tool designed to be easily updated, so that the tool can learn as maintenance costs become better understood </a:t>
            </a:r>
          </a:p>
          <a:p>
            <a:pPr fontAlgn="base"/>
            <a:r>
              <a:rPr lang="en-US" dirty="0"/>
              <a:t>Commuted sums are calculated in a fair, transparent and auditable way</a:t>
            </a:r>
          </a:p>
          <a:p>
            <a:pPr fontAlgn="base"/>
            <a:r>
              <a:rPr lang="en-US" dirty="0"/>
              <a:t>Flexible tool design that allows commuted sums to be aligned to planning policy, for example by building in incentives for preferred design options</a:t>
            </a:r>
          </a:p>
        </p:txBody>
      </p:sp>
      <p:sp>
        <p:nvSpPr>
          <p:cNvPr id="9" name="Text Placeholder 8"/>
          <p:cNvSpPr>
            <a:spLocks noGrp="1"/>
          </p:cNvSpPr>
          <p:nvPr>
            <p:ph type="body" sz="quarter" idx="19"/>
          </p:nvPr>
        </p:nvSpPr>
        <p:spPr>
          <a:xfrm>
            <a:off x="266700" y="6460590"/>
            <a:ext cx="4351338" cy="2446370"/>
          </a:xfrm>
        </p:spPr>
        <p:txBody>
          <a:bodyPr>
            <a:noAutofit/>
          </a:bodyPr>
          <a:lstStyle/>
          <a:p>
            <a:pPr marL="0" indent="0" fontAlgn="base">
              <a:buNone/>
            </a:pPr>
            <a:r>
              <a:rPr lang="en-US" dirty="0"/>
              <a:t>This project is delivering multiple benefits for Central Bedfordshire, including:</a:t>
            </a:r>
          </a:p>
          <a:p>
            <a:pPr fontAlgn="base"/>
            <a:r>
              <a:rPr lang="en-US" dirty="0"/>
              <a:t>More accurate estimation of the true costs of asset adoption - ensuring sums being charged are fair and defendable, and reflect the true cost of maintaining adopted assets</a:t>
            </a:r>
          </a:p>
          <a:p>
            <a:pPr fontAlgn="base"/>
            <a:r>
              <a:rPr lang="en-US" dirty="0"/>
              <a:t>Secured funds - facilitating the delivery of a high level of service into the future</a:t>
            </a:r>
          </a:p>
          <a:p>
            <a:pPr fontAlgn="base"/>
            <a:r>
              <a:rPr lang="en-US" dirty="0"/>
              <a:t>Informed decision making - the tool can be used to compare the maintenance cost of different scheme options during the early stages of planning</a:t>
            </a:r>
          </a:p>
          <a:p>
            <a:pPr fontAlgn="base"/>
            <a:r>
              <a:rPr lang="en-US" dirty="0"/>
              <a:t>Preferred approaches promoted - for example, the tool allows sustainable drainage systems to be </a:t>
            </a:r>
            <a:r>
              <a:rPr lang="en-US" dirty="0" err="1"/>
              <a:t>incentivised</a:t>
            </a:r>
            <a:r>
              <a:rPr lang="en-US" dirty="0"/>
              <a:t> through reduced commuted sums compared to traditional drainage design </a:t>
            </a:r>
          </a:p>
        </p:txBody>
      </p:sp>
      <p:sp>
        <p:nvSpPr>
          <p:cNvPr id="10" name="Text Placeholder 9"/>
          <p:cNvSpPr>
            <a:spLocks noGrp="1"/>
          </p:cNvSpPr>
          <p:nvPr>
            <p:ph type="body" sz="quarter" idx="4294967295"/>
          </p:nvPr>
        </p:nvSpPr>
        <p:spPr>
          <a:xfrm>
            <a:off x="5203587" y="5208778"/>
            <a:ext cx="2084489" cy="465084"/>
          </a:xfrm>
        </p:spPr>
        <p:txBody>
          <a:bodyPr>
            <a:normAutofit fontScale="92500" lnSpcReduction="20000"/>
          </a:bodyPr>
          <a:lstStyle/>
          <a:p>
            <a:r>
              <a:rPr lang="en-US" sz="1600" b="1" dirty="0"/>
              <a:t>Client</a:t>
            </a:r>
            <a:r>
              <a:rPr lang="en-US" sz="1600" dirty="0"/>
              <a:t> Central Bedfordshire Council</a:t>
            </a:r>
          </a:p>
        </p:txBody>
      </p:sp>
      <p:pic>
        <p:nvPicPr>
          <p:cNvPr id="11" name="Picture 10">
            <a:extLst>
              <a:ext uri="{FF2B5EF4-FFF2-40B4-BE49-F238E27FC236}">
                <a16:creationId xmlns:a16="http://schemas.microsoft.com/office/drawing/2014/main" id="{F84BF401-3E0A-4E18-8414-45615C3CF63D}"/>
              </a:ext>
            </a:extLst>
          </p:cNvPr>
          <p:cNvPicPr>
            <a:picLocks noChangeAspect="1"/>
          </p:cNvPicPr>
          <p:nvPr/>
        </p:nvPicPr>
        <p:blipFill>
          <a:blip r:embed="rId2">
            <a:grayscl/>
          </a:blip>
          <a:stretch>
            <a:fillRect/>
          </a:stretch>
        </p:blipFill>
        <p:spPr>
          <a:xfrm>
            <a:off x="5588844" y="3695700"/>
            <a:ext cx="1217310" cy="1217310"/>
          </a:xfrm>
          <a:prstGeom prst="rect">
            <a:avLst/>
          </a:prstGeom>
        </p:spPr>
      </p:pic>
    </p:spTree>
    <p:extLst>
      <p:ext uri="{BB962C8B-B14F-4D97-AF65-F5344CB8AC3E}">
        <p14:creationId xmlns:p14="http://schemas.microsoft.com/office/powerpoint/2010/main" val="2017220881"/>
      </p:ext>
    </p:extLst>
  </p:cSld>
  <p:clrMapOvr>
    <a:masterClrMapping/>
  </p:clrMapOvr>
</p:sld>
</file>

<file path=ppt/theme/theme1.xml><?xml version="1.0" encoding="utf-8"?>
<a:theme xmlns:a="http://schemas.openxmlformats.org/drawingml/2006/main" name="Office Theme">
  <a:themeElements>
    <a:clrScheme name="Metis">
      <a:dk1>
        <a:srgbClr val="000000"/>
      </a:dk1>
      <a:lt1>
        <a:srgbClr val="FFFFFF"/>
      </a:lt1>
      <a:dk2>
        <a:srgbClr val="636461"/>
      </a:dk2>
      <a:lt2>
        <a:srgbClr val="F5F3F3"/>
      </a:lt2>
      <a:accent1>
        <a:srgbClr val="CA2026"/>
      </a:accent1>
      <a:accent2>
        <a:srgbClr val="23408D"/>
      </a:accent2>
      <a:accent3>
        <a:srgbClr val="A5A5A5"/>
      </a:accent3>
      <a:accent4>
        <a:srgbClr val="181C2B"/>
      </a:accent4>
      <a:accent5>
        <a:srgbClr val="5B9BD5"/>
      </a:accent5>
      <a:accent6>
        <a:srgbClr val="70AD47"/>
      </a:accent6>
      <a:hlink>
        <a:srgbClr val="23408D"/>
      </a:hlink>
      <a:folHlink>
        <a:srgbClr val="CA202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200" b="1" dirty="0" smtClean="0">
            <a:solidFill>
              <a:srgbClr val="63646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2796</TotalTime>
  <Words>297</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Calibri Light</vt:lpstr>
      <vt:lpstr>Office Theme</vt:lpstr>
      <vt:lpstr>1_Custom Design</vt:lpstr>
      <vt:lpstr>Custom Design</vt:lpstr>
      <vt:lpstr>Commuted Sums 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Mary-Tabitha Wilkin</dc:creator>
  <cp:lastModifiedBy>Alison Furber</cp:lastModifiedBy>
  <cp:revision>115</cp:revision>
  <cp:lastPrinted>2017-09-22T13:33:57Z</cp:lastPrinted>
  <dcterms:created xsi:type="dcterms:W3CDTF">2017-08-15T16:51:00Z</dcterms:created>
  <dcterms:modified xsi:type="dcterms:W3CDTF">2020-03-12T16:30:09Z</dcterms:modified>
</cp:coreProperties>
</file>